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1"/>
  </p:notesMasterIdLst>
  <p:sldIdLst>
    <p:sldId id="395" r:id="rId2"/>
    <p:sldId id="272" r:id="rId3"/>
    <p:sldId id="263" r:id="rId4"/>
    <p:sldId id="264" r:id="rId5"/>
    <p:sldId id="269" r:id="rId6"/>
    <p:sldId id="400" r:id="rId7"/>
    <p:sldId id="257" r:id="rId8"/>
    <p:sldId id="293" r:id="rId9"/>
    <p:sldId id="300" r:id="rId10"/>
    <p:sldId id="301" r:id="rId11"/>
    <p:sldId id="309" r:id="rId12"/>
    <p:sldId id="302" r:id="rId13"/>
    <p:sldId id="308" r:id="rId14"/>
    <p:sldId id="312" r:id="rId15"/>
    <p:sldId id="314" r:id="rId16"/>
    <p:sldId id="313" r:id="rId17"/>
    <p:sldId id="303" r:id="rId18"/>
    <p:sldId id="353" r:id="rId19"/>
    <p:sldId id="354" r:id="rId20"/>
    <p:sldId id="317" r:id="rId21"/>
    <p:sldId id="318" r:id="rId22"/>
    <p:sldId id="322" r:id="rId23"/>
    <p:sldId id="355" r:id="rId24"/>
    <p:sldId id="305" r:id="rId25"/>
    <p:sldId id="325" r:id="rId26"/>
    <p:sldId id="331" r:id="rId27"/>
    <p:sldId id="334" r:id="rId28"/>
    <p:sldId id="335" r:id="rId29"/>
    <p:sldId id="336" r:id="rId30"/>
    <p:sldId id="332" r:id="rId31"/>
    <p:sldId id="338" r:id="rId32"/>
    <p:sldId id="333" r:id="rId33"/>
    <p:sldId id="340" r:id="rId34"/>
    <p:sldId id="304" r:id="rId35"/>
    <p:sldId id="326" r:id="rId36"/>
    <p:sldId id="341" r:id="rId37"/>
    <p:sldId id="343" r:id="rId38"/>
    <p:sldId id="342" r:id="rId39"/>
    <p:sldId id="347" r:id="rId40"/>
    <p:sldId id="307" r:id="rId41"/>
    <p:sldId id="327" r:id="rId42"/>
    <p:sldId id="351" r:id="rId43"/>
    <p:sldId id="356" r:id="rId44"/>
    <p:sldId id="349" r:id="rId45"/>
    <p:sldId id="352" r:id="rId46"/>
    <p:sldId id="306" r:id="rId47"/>
    <p:sldId id="328" r:id="rId48"/>
    <p:sldId id="357" r:id="rId49"/>
    <p:sldId id="346" r:id="rId50"/>
    <p:sldId id="273" r:id="rId51"/>
    <p:sldId id="274" r:id="rId52"/>
    <p:sldId id="289" r:id="rId53"/>
    <p:sldId id="275" r:id="rId54"/>
    <p:sldId id="276" r:id="rId55"/>
    <p:sldId id="279" r:id="rId56"/>
    <p:sldId id="278" r:id="rId57"/>
    <p:sldId id="281" r:id="rId58"/>
    <p:sldId id="280" r:id="rId59"/>
    <p:sldId id="282" r:id="rId60"/>
    <p:sldId id="283" r:id="rId61"/>
    <p:sldId id="284" r:id="rId62"/>
    <p:sldId id="286" r:id="rId63"/>
    <p:sldId id="287" r:id="rId64"/>
    <p:sldId id="285" r:id="rId65"/>
    <p:sldId id="290" r:id="rId66"/>
    <p:sldId id="288" r:id="rId67"/>
    <p:sldId id="291" r:id="rId68"/>
    <p:sldId id="292" r:id="rId69"/>
    <p:sldId id="294" r:id="rId70"/>
    <p:sldId id="295" r:id="rId71"/>
    <p:sldId id="296" r:id="rId72"/>
    <p:sldId id="297" r:id="rId73"/>
    <p:sldId id="298" r:id="rId74"/>
    <p:sldId id="299" r:id="rId75"/>
    <p:sldId id="396" r:id="rId76"/>
    <p:sldId id="329" r:id="rId77"/>
    <p:sldId id="358" r:id="rId78"/>
    <p:sldId id="359" r:id="rId79"/>
    <p:sldId id="361" r:id="rId80"/>
    <p:sldId id="360" r:id="rId81"/>
    <p:sldId id="362" r:id="rId82"/>
    <p:sldId id="364" r:id="rId83"/>
    <p:sldId id="363" r:id="rId84"/>
    <p:sldId id="368" r:id="rId85"/>
    <p:sldId id="374" r:id="rId86"/>
    <p:sldId id="365" r:id="rId87"/>
    <p:sldId id="369" r:id="rId88"/>
    <p:sldId id="370" r:id="rId89"/>
    <p:sldId id="472" r:id="rId90"/>
    <p:sldId id="473" r:id="rId91"/>
    <p:sldId id="474" r:id="rId92"/>
    <p:sldId id="475" r:id="rId93"/>
    <p:sldId id="476" r:id="rId94"/>
    <p:sldId id="477" r:id="rId95"/>
    <p:sldId id="428" r:id="rId96"/>
    <p:sldId id="478" r:id="rId97"/>
    <p:sldId id="479" r:id="rId98"/>
    <p:sldId id="480" r:id="rId99"/>
    <p:sldId id="481" r:id="rId100"/>
    <p:sldId id="430" r:id="rId101"/>
    <p:sldId id="380" r:id="rId102"/>
    <p:sldId id="371" r:id="rId103"/>
    <p:sldId id="372" r:id="rId104"/>
    <p:sldId id="373" r:id="rId105"/>
    <p:sldId id="375" r:id="rId106"/>
    <p:sldId id="366" r:id="rId107"/>
    <p:sldId id="377" r:id="rId108"/>
    <p:sldId id="378" r:id="rId109"/>
    <p:sldId id="379" r:id="rId110"/>
    <p:sldId id="382" r:id="rId111"/>
    <p:sldId id="383" r:id="rId112"/>
    <p:sldId id="376" r:id="rId113"/>
    <p:sldId id="367" r:id="rId114"/>
    <p:sldId id="384" r:id="rId115"/>
    <p:sldId id="381" r:id="rId116"/>
    <p:sldId id="385" r:id="rId117"/>
    <p:sldId id="386" r:id="rId118"/>
    <p:sldId id="387" r:id="rId119"/>
    <p:sldId id="401" r:id="rId120"/>
    <p:sldId id="388" r:id="rId121"/>
    <p:sldId id="260" r:id="rId122"/>
    <p:sldId id="389" r:id="rId123"/>
    <p:sldId id="390" r:id="rId124"/>
    <p:sldId id="393" r:id="rId125"/>
    <p:sldId id="392" r:id="rId126"/>
    <p:sldId id="391" r:id="rId127"/>
    <p:sldId id="399" r:id="rId128"/>
    <p:sldId id="398" r:id="rId129"/>
    <p:sldId id="319" r:id="rId130"/>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94727"/>
  </p:normalViewPr>
  <p:slideViewPr>
    <p:cSldViewPr>
      <p:cViewPr varScale="1">
        <p:scale>
          <a:sx n="84" d="100"/>
          <a:sy n="84" d="100"/>
        </p:scale>
        <p:origin x="1315"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2/23/2024</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dirty="0"/>
          </a:p>
        </p:txBody>
      </p:sp>
      <p:sp>
        <p:nvSpPr>
          <p:cNvPr id="4" name="Plassholder for lysbildenummer 3"/>
          <p:cNvSpPr>
            <a:spLocks noGrp="1"/>
          </p:cNvSpPr>
          <p:nvPr>
            <p:ph type="sldNum" sz="quarter" idx="5"/>
          </p:nvPr>
        </p:nvSpPr>
        <p:spPr/>
        <p:txBody>
          <a:bodyPr/>
          <a:lstStyle/>
          <a:p>
            <a:fld id="{D923E61B-9923-41E8-A048-1B57D195D0C6}" type="slidenum">
              <a:rPr lang="en-US" smtClean="0"/>
              <a:pPr/>
              <a:t>1</a:t>
            </a:fld>
            <a:endParaRPr lang="en-US"/>
          </a:p>
        </p:txBody>
      </p:sp>
    </p:spTree>
    <p:extLst>
      <p:ext uri="{BB962C8B-B14F-4D97-AF65-F5344CB8AC3E}">
        <p14:creationId xmlns:p14="http://schemas.microsoft.com/office/powerpoint/2010/main" val="3717346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5"/>
          </p:nvPr>
        </p:nvSpPr>
        <p:spPr/>
        <p:txBody>
          <a:bodyPr/>
          <a:lstStyle/>
          <a:p>
            <a:fld id="{D923E61B-9923-41E8-A048-1B57D195D0C6}" type="slidenum">
              <a:rPr lang="en-US" smtClean="0"/>
              <a:pPr/>
              <a:t>11</a:t>
            </a:fld>
            <a:endParaRPr lang="en-US"/>
          </a:p>
        </p:txBody>
      </p:sp>
    </p:spTree>
    <p:extLst>
      <p:ext uri="{BB962C8B-B14F-4D97-AF65-F5344CB8AC3E}">
        <p14:creationId xmlns:p14="http://schemas.microsoft.com/office/powerpoint/2010/main" val="55254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5"/>
          </p:nvPr>
        </p:nvSpPr>
        <p:spPr/>
        <p:txBody>
          <a:bodyPr/>
          <a:lstStyle/>
          <a:p>
            <a:fld id="{D923E61B-9923-41E8-A048-1B57D195D0C6}" type="slidenum">
              <a:rPr lang="en-US" smtClean="0"/>
              <a:pPr/>
              <a:t>14</a:t>
            </a:fld>
            <a:endParaRPr lang="en-US"/>
          </a:p>
        </p:txBody>
      </p:sp>
    </p:spTree>
    <p:extLst>
      <p:ext uri="{BB962C8B-B14F-4D97-AF65-F5344CB8AC3E}">
        <p14:creationId xmlns:p14="http://schemas.microsoft.com/office/powerpoint/2010/main" val="331737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5"/>
          </p:nvPr>
        </p:nvSpPr>
        <p:spPr/>
        <p:txBody>
          <a:bodyPr/>
          <a:lstStyle/>
          <a:p>
            <a:fld id="{D923E61B-9923-41E8-A048-1B57D195D0C6}" type="slidenum">
              <a:rPr lang="en-US" smtClean="0"/>
              <a:pPr/>
              <a:t>18</a:t>
            </a:fld>
            <a:endParaRPr lang="en-US"/>
          </a:p>
        </p:txBody>
      </p:sp>
    </p:spTree>
    <p:extLst>
      <p:ext uri="{BB962C8B-B14F-4D97-AF65-F5344CB8AC3E}">
        <p14:creationId xmlns:p14="http://schemas.microsoft.com/office/powerpoint/2010/main" val="357466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5"/>
          </p:nvPr>
        </p:nvSpPr>
        <p:spPr/>
        <p:txBody>
          <a:bodyPr/>
          <a:lstStyle/>
          <a:p>
            <a:fld id="{D923E61B-9923-41E8-A048-1B57D195D0C6}" type="slidenum">
              <a:rPr lang="en-US" smtClean="0"/>
              <a:pPr/>
              <a:t>20</a:t>
            </a:fld>
            <a:endParaRPr lang="en-US"/>
          </a:p>
        </p:txBody>
      </p:sp>
    </p:spTree>
    <p:extLst>
      <p:ext uri="{BB962C8B-B14F-4D97-AF65-F5344CB8AC3E}">
        <p14:creationId xmlns:p14="http://schemas.microsoft.com/office/powerpoint/2010/main" val="12031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51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88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a:t>
            </a:r>
          </a:p>
        </p:txBody>
      </p:sp>
      <p:sp>
        <p:nvSpPr>
          <p:cNvPr id="4" name="Slide Number Placeholder 3"/>
          <p:cNvSpPr>
            <a:spLocks noGrp="1"/>
          </p:cNvSpPr>
          <p:nvPr>
            <p:ph type="sldNum" sz="quarter" idx="10"/>
          </p:nvPr>
        </p:nvSpPr>
        <p:spPr/>
        <p:txBody>
          <a:bodyPr/>
          <a:lstStyle/>
          <a:p>
            <a:pPr>
              <a:defRPr/>
            </a:pPr>
            <a:fld id="{D50B98E1-8188-FB4D-9C6E-917AD200EC25}" type="slidenum">
              <a:rPr lang="en-US" smtClean="0"/>
              <a:pPr>
                <a:defRPr/>
              </a:pPr>
              <a:t>100</a:t>
            </a:fld>
            <a:endParaRPr lang="en-US"/>
          </a:p>
        </p:txBody>
      </p:sp>
    </p:spTree>
    <p:extLst>
      <p:ext uri="{BB962C8B-B14F-4D97-AF65-F5344CB8AC3E}">
        <p14:creationId xmlns:p14="http://schemas.microsoft.com/office/powerpoint/2010/main" val="3140597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2024/2/23</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br>
              <a:rPr lang="en-US" altLang="zh-TW" sz="4000" dirty="0">
                <a:effectLst>
                  <a:outerShdw blurRad="38100" dist="38100" dir="2700000" algn="tl">
                    <a:srgbClr val="000000">
                      <a:alpha val="43137"/>
                    </a:srgbClr>
                  </a:outerShdw>
                </a:effectLst>
              </a:rPr>
            </a:br>
            <a:r>
              <a:rPr lang="en-US" altLang="zh-TW" sz="4000" dirty="0">
                <a:effectLst>
                  <a:outerShdw blurRad="38100" dist="38100" dir="2700000" algn="tl">
                    <a:srgbClr val="000000">
                      <a:alpha val="43137"/>
                    </a:srgbClr>
                  </a:outerShdw>
                </a:effectLst>
              </a:rPr>
              <a:t>Introduction to </a:t>
            </a:r>
            <a:r>
              <a:rPr lang="en-US" sz="4000" dirty="0">
                <a:effectLst>
                  <a:outerShdw blurRad="38100" dist="38100" dir="2700000" algn="tl">
                    <a:srgbClr val="000000">
                      <a:alpha val="43137"/>
                    </a:srgbClr>
                  </a:outerShdw>
                </a:effectLst>
              </a:rPr>
              <a:t>Cloud Computing</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685800" y="3733800"/>
            <a:ext cx="7772400" cy="2819400"/>
          </a:xfrm>
        </p:spPr>
        <p:txBody>
          <a:bodyPr>
            <a:normAutofit fontScale="70000" lnSpcReduction="20000"/>
          </a:bodyPr>
          <a:lstStyle/>
          <a:p>
            <a:pPr algn="ctr"/>
            <a:r>
              <a:rPr lang="en-US" altLang="zh-TW" sz="3400" i="0" dirty="0">
                <a:effectLst>
                  <a:outerShdw blurRad="38100" dist="38100" dir="2700000" algn="tl">
                    <a:srgbClr val="000000">
                      <a:alpha val="43137"/>
                    </a:srgbClr>
                  </a:outerShdw>
                </a:effectLst>
                <a:latin typeface="標楷體" pitchFamily="65" charset="-120"/>
                <a:ea typeface="標楷體" pitchFamily="65" charset="-120"/>
              </a:rPr>
              <a:t>Tor </a:t>
            </a:r>
            <a:r>
              <a:rPr lang="en-US" altLang="zh-TW" sz="3400" i="0" dirty="0" err="1">
                <a:effectLst>
                  <a:outerShdw blurRad="38100" dist="38100" dir="2700000" algn="tl">
                    <a:srgbClr val="000000">
                      <a:alpha val="43137"/>
                    </a:srgbClr>
                  </a:outerShdw>
                </a:effectLst>
                <a:latin typeface="標楷體" pitchFamily="65" charset="-120"/>
                <a:ea typeface="標楷體" pitchFamily="65" charset="-120"/>
              </a:rPr>
              <a:t>Skeie</a:t>
            </a:r>
            <a:endParaRPr lang="en-US" altLang="zh-TW" sz="34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altLang="zh-TW" sz="28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altLang="zh-TW" sz="2800" i="0" dirty="0">
              <a:effectLst>
                <a:outerShdw blurRad="38100" dist="38100" dir="2700000" algn="tl">
                  <a:srgbClr val="000000">
                    <a:alpha val="43137"/>
                  </a:srgbClr>
                </a:outerShdw>
              </a:effectLst>
              <a:latin typeface="標楷體" pitchFamily="65" charset="-120"/>
              <a:ea typeface="標楷體" pitchFamily="65" charset="-120"/>
            </a:endParaRPr>
          </a:p>
          <a:p>
            <a:pPr algn="ctr"/>
            <a:r>
              <a:rPr lang="en-US" altLang="zh-TW" sz="2800" i="0" dirty="0">
                <a:effectLst>
                  <a:outerShdw blurRad="38100" dist="38100" dir="2700000" algn="tl">
                    <a:srgbClr val="000000">
                      <a:alpha val="43137"/>
                    </a:srgbClr>
                  </a:outerShdw>
                </a:effectLst>
                <a:latin typeface="標楷體" pitchFamily="65" charset="-120"/>
                <a:ea typeface="標楷體" pitchFamily="65" charset="-120"/>
              </a:rPr>
              <a:t>Based on slides from</a:t>
            </a:r>
          </a:p>
          <a:p>
            <a:pPr algn="ctr"/>
            <a:r>
              <a:rPr lang="en-US" altLang="zh-TW" sz="2800" i="0" dirty="0">
                <a:effectLst>
                  <a:outerShdw blurRad="38100" dist="38100" dir="2700000" algn="tl">
                    <a:srgbClr val="000000">
                      <a:alpha val="43137"/>
                    </a:srgbClr>
                  </a:outerShdw>
                </a:effectLst>
                <a:latin typeface="標楷體" pitchFamily="65" charset="-120"/>
                <a:ea typeface="標楷體" pitchFamily="65" charset="-120"/>
              </a:rPr>
              <a:t>Professor Yogesh </a:t>
            </a:r>
            <a:r>
              <a:rPr lang="en-US" altLang="zh-TW" sz="2800" i="0" dirty="0" err="1">
                <a:effectLst>
                  <a:outerShdw blurRad="38100" dist="38100" dir="2700000" algn="tl">
                    <a:srgbClr val="000000">
                      <a:alpha val="43137"/>
                    </a:srgbClr>
                  </a:outerShdw>
                </a:effectLst>
                <a:latin typeface="標楷體" pitchFamily="65" charset="-120"/>
                <a:ea typeface="標楷體" pitchFamily="65" charset="-120"/>
              </a:rPr>
              <a:t>Simmhan</a:t>
            </a:r>
            <a:r>
              <a:rPr lang="en-US" altLang="zh-TW" sz="2800" i="0" dirty="0">
                <a:effectLst>
                  <a:outerShdw blurRad="38100" dist="38100" dir="2700000" algn="tl">
                    <a:srgbClr val="000000">
                      <a:alpha val="43137"/>
                    </a:srgbClr>
                  </a:outerShdw>
                </a:effectLst>
                <a:latin typeface="標楷體" pitchFamily="65" charset="-120"/>
                <a:ea typeface="標楷體" pitchFamily="65" charset="-120"/>
              </a:rPr>
              <a:t>, Indian Institute of Science</a:t>
            </a:r>
          </a:p>
          <a:p>
            <a:pPr algn="ctr"/>
            <a:r>
              <a:rPr lang="en-US" altLang="zh-TW" sz="2800" i="0" dirty="0">
                <a:effectLst>
                  <a:outerShdw blurRad="38100" dist="38100" dir="2700000" algn="tl">
                    <a:srgbClr val="000000">
                      <a:alpha val="43137"/>
                    </a:srgbClr>
                  </a:outerShdw>
                </a:effectLst>
                <a:latin typeface="標楷體" pitchFamily="65" charset="-120"/>
                <a:ea typeface="標楷體" pitchFamily="65" charset="-120"/>
              </a:rPr>
              <a:t>Dr. Eva </a:t>
            </a:r>
            <a:r>
              <a:rPr lang="en-US" altLang="zh-TW" sz="2800" i="0" dirty="0" err="1">
                <a:effectLst>
                  <a:outerShdw blurRad="38100" dist="38100" dir="2700000" algn="tl">
                    <a:srgbClr val="000000">
                      <a:alpha val="43137"/>
                    </a:srgbClr>
                  </a:outerShdw>
                </a:effectLst>
                <a:latin typeface="標楷體" pitchFamily="65" charset="-120"/>
                <a:ea typeface="標楷體" pitchFamily="65" charset="-120"/>
              </a:rPr>
              <a:t>Kalyvianaki</a:t>
            </a:r>
            <a:r>
              <a:rPr lang="en-US" altLang="zh-TW" sz="2800" i="0" dirty="0">
                <a:effectLst>
                  <a:outerShdw blurRad="38100" dist="38100" dir="2700000" algn="tl">
                    <a:srgbClr val="000000">
                      <a:alpha val="43137"/>
                    </a:srgbClr>
                  </a:outerShdw>
                </a:effectLst>
                <a:latin typeface="標楷體" pitchFamily="65" charset="-120"/>
                <a:ea typeface="標楷體" pitchFamily="65" charset="-120"/>
              </a:rPr>
              <a:t> and Dr. Anil </a:t>
            </a:r>
            <a:r>
              <a:rPr lang="en-US" altLang="zh-TW" sz="2800" i="0" dirty="0" err="1">
                <a:effectLst>
                  <a:outerShdw blurRad="38100" dist="38100" dir="2700000" algn="tl">
                    <a:srgbClr val="000000">
                      <a:alpha val="43137"/>
                    </a:srgbClr>
                  </a:outerShdw>
                </a:effectLst>
                <a:latin typeface="標楷體" pitchFamily="65" charset="-120"/>
                <a:ea typeface="標楷體" pitchFamily="65" charset="-120"/>
              </a:rPr>
              <a:t>Madhavapeddy</a:t>
            </a:r>
            <a:r>
              <a:rPr lang="en-US" altLang="zh-TW" sz="2800" i="0" dirty="0">
                <a:effectLst>
                  <a:outerShdw blurRad="38100" dist="38100" dir="2700000" algn="tl">
                    <a:srgbClr val="000000">
                      <a:alpha val="43137"/>
                    </a:srgbClr>
                  </a:outerShdw>
                </a:effectLst>
                <a:latin typeface="標楷體" pitchFamily="65" charset="-120"/>
                <a:ea typeface="標楷體" pitchFamily="65" charset="-120"/>
              </a:rPr>
              <a:t>, University of Cambridge</a:t>
            </a:r>
          </a:p>
          <a:p>
            <a:pPr algn="ctr"/>
            <a:endParaRPr lang="en-US" altLang="zh-TW" sz="2400" i="0" dirty="0">
              <a:effectLst>
                <a:outerShdw blurRad="38100" dist="38100" dir="2700000" algn="tl">
                  <a:srgbClr val="000000">
                    <a:alpha val="43137"/>
                  </a:srgbClr>
                </a:outerShdw>
              </a:effectLst>
              <a:latin typeface="標楷體" pitchFamily="65" charset="-120"/>
              <a:ea typeface="標楷體" pitchFamily="65" charset="-120"/>
            </a:endParaRPr>
          </a:p>
          <a:p>
            <a:pPr algn="ctr"/>
            <a:r>
              <a:rPr lang="en-US" altLang="zh-TW" sz="2400" i="0" dirty="0">
                <a:effectLst>
                  <a:outerShdw blurRad="38100" dist="38100" dir="2700000" algn="tl">
                    <a:srgbClr val="000000">
                      <a:alpha val="43137"/>
                    </a:srgbClr>
                  </a:outerShdw>
                </a:effectLst>
                <a:latin typeface="標楷體" pitchFamily="65" charset="-120"/>
                <a:ea typeface="標楷體" pitchFamily="65" charset="-120"/>
              </a:rPr>
              <a:t> </a:t>
            </a:r>
          </a:p>
          <a:p>
            <a:pPr algn="ctr"/>
            <a:endParaRPr lang="en-US" sz="2800" i="0" dirty="0">
              <a:latin typeface="標楷體" pitchFamily="65" charset="-120"/>
              <a:ea typeface="標楷體" pitchFamily="65" charset="-120"/>
            </a:endParaRPr>
          </a:p>
        </p:txBody>
      </p:sp>
      <p:pic>
        <p:nvPicPr>
          <p:cNvPr id="8" name="Picture 8">
            <a:extLst>
              <a:ext uri="{FF2B5EF4-FFF2-40B4-BE49-F238E27FC236}">
                <a16:creationId xmlns:a16="http://schemas.microsoft.com/office/drawing/2014/main" id="{C864F9BA-9838-7E49-A8F3-9482687C0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1" y="6248400"/>
            <a:ext cx="2492640" cy="43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Properties and Characteristics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itle 1"/>
          <p:cNvSpPr>
            <a:spLocks noGrp="1"/>
          </p:cNvSpPr>
          <p:nvPr>
            <p:ph type="title"/>
          </p:nvPr>
        </p:nvSpPr>
        <p:spPr>
          <a:xfrm>
            <a:off x="457200" y="-76200"/>
            <a:ext cx="8229600" cy="1143000"/>
          </a:xfrm>
        </p:spPr>
        <p:txBody>
          <a:bodyPr/>
          <a:lstStyle/>
          <a:p>
            <a:r>
              <a:rPr lang="en-US" dirty="0">
                <a:latin typeface="Tahoma"/>
                <a:ea typeface="ＭＳ Ｐゴシック" charset="0"/>
                <a:cs typeface="Tahoma"/>
              </a:rPr>
              <a:t>Examples of Hypervisors</a:t>
            </a:r>
          </a:p>
        </p:txBody>
      </p:sp>
      <p:sp>
        <p:nvSpPr>
          <p:cNvPr id="22530" name="Slide Number Placeholder 3"/>
          <p:cNvSpPr>
            <a:spLocks noGrp="1"/>
          </p:cNvSpPr>
          <p:nvPr>
            <p:ph type="sldNum" sz="quarter" idx="12"/>
          </p:nvPr>
        </p:nvSpPr>
        <p:spPr bwMode="auto">
          <a:xfrm>
            <a:off x="7010400" y="6204605"/>
            <a:ext cx="21336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B40E738D-10A3-7446-80E4-3A18226A6685}" type="slidenum">
              <a:rPr lang="en-US" sz="1400">
                <a:latin typeface="Tahoma"/>
                <a:cs typeface="Tahoma"/>
              </a:rPr>
              <a:pPr algn="r" eaLnBrk="1" hangingPunct="1"/>
              <a:t>100</a:t>
            </a:fld>
            <a:endParaRPr lang="en-US" sz="1400" dirty="0">
              <a:latin typeface="Tahoma"/>
              <a:cs typeface="Tahoma"/>
            </a:endParaRPr>
          </a:p>
        </p:txBody>
      </p:sp>
      <p:pic>
        <p:nvPicPr>
          <p:cNvPr id="22531" name="Picture 2" descr="C:\CloudComputing\LectureNotesDecember6\Slides\snapshots\VM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614" y="1052512"/>
            <a:ext cx="7548562" cy="5805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0283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normAutofit lnSpcReduction="10000"/>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normAutofit lnSpcReduction="10000"/>
          </a:bodyPr>
          <a:lstStyle/>
          <a:p>
            <a:r>
              <a:rPr lang="en-US" dirty="0"/>
              <a:t>Provide service –</a:t>
            </a:r>
            <a:r>
              <a:rPr lang="en-US" b="1" dirty="0"/>
              <a:t>Resource Management Interface</a:t>
            </a:r>
          </a:p>
          <a:p>
            <a:pPr lvl="1"/>
            <a:r>
              <a:rPr lang="en-US" dirty="0"/>
              <a:t>Several types of virtualized resources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normAutofit lnSpcReduction="10000"/>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normAutofit lnSpcReduction="10000"/>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r>
              <a:rPr lang="en-US" sz="2000" dirty="0"/>
              <a:t>The capability provided to the consumer is to deploy onto the cloud infrastructure consumer-created or acquired applications created using programming languages and tools supported by the provider.</a:t>
            </a:r>
          </a:p>
          <a:p>
            <a:pPr lvl="1"/>
            <a:r>
              <a:rPr lang="en-US" sz="2000" dirty="0"/>
              <a:t>The consumer does not manage or control the underlying cloud infrastructure including network, servers, operating systems, or storage, but has control over the deployed applications and possibly application hosting environment configurations.</a:t>
            </a:r>
          </a:p>
          <a:p>
            <a:r>
              <a:rPr lang="en-US" dirty="0"/>
              <a:t>Examples :</a:t>
            </a:r>
          </a:p>
          <a:p>
            <a:pPr lvl="1"/>
            <a:r>
              <a:rPr lang="en-US" sz="2000" dirty="0"/>
              <a:t>Microsoft Windows Azure</a:t>
            </a:r>
          </a:p>
          <a:p>
            <a:pPr lvl="1"/>
            <a:r>
              <a:rPr lang="en-US" sz="2000" dirty="0"/>
              <a:t>Google App Engine</a:t>
            </a:r>
          </a:p>
          <a:p>
            <a:pPr lvl="1"/>
            <a:r>
              <a:rPr lang="en-US" sz="2000" dirty="0" err="1"/>
              <a:t>Hadoop</a:t>
            </a:r>
            <a:endParaRPr lang="en-US" sz="2000" dirty="0"/>
          </a:p>
          <a:p>
            <a:pPr lvl="1"/>
            <a:r>
              <a:rPr lang="en-US" altLang="zh-TW" sz="2000" dirty="0"/>
              <a:t>… etc</a:t>
            </a:r>
            <a:endParaRPr lang="en-US" sz="20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sz="2400" dirty="0"/>
              <a:t>Enabling technique – </a:t>
            </a:r>
            <a:r>
              <a:rPr lang="en-US" sz="2400" b="1" dirty="0"/>
              <a:t>Runtime Environment Design</a:t>
            </a:r>
          </a:p>
          <a:p>
            <a:pPr lvl="1"/>
            <a:r>
              <a:rPr lang="en-US" sz="2000" dirty="0"/>
              <a:t>Runtime environment refers to collection of software services available. Usually implemented by a collection of program libraries.</a:t>
            </a:r>
          </a:p>
          <a:p>
            <a:endParaRPr lang="en-US" sz="2400" dirty="0"/>
          </a:p>
          <a:p>
            <a:r>
              <a:rPr lang="en-US" sz="2400" dirty="0"/>
              <a:t>Common properties in Runtime Environment :</a:t>
            </a:r>
          </a:p>
          <a:p>
            <a:pPr lvl="1"/>
            <a:r>
              <a:rPr lang="en-US" sz="2000" dirty="0"/>
              <a:t>Manageability and Interoperability</a:t>
            </a:r>
          </a:p>
          <a:p>
            <a:pPr lvl="1"/>
            <a:r>
              <a:rPr lang="en-US" sz="2000" dirty="0"/>
              <a:t>Performance and Optimization</a:t>
            </a:r>
          </a:p>
          <a:p>
            <a:pPr lvl="1"/>
            <a:r>
              <a:rPr lang="en-US" sz="2000" dirty="0"/>
              <a:t>Availability and Reliability</a:t>
            </a:r>
          </a:p>
          <a:p>
            <a:pPr lvl="1"/>
            <a:r>
              <a:rPr lang="en-US" sz="2000"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5079364" y="3562395"/>
            <a:ext cx="3883093" cy="2914605"/>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normAutofit/>
          </a:bodyPr>
          <a:lstStyle/>
          <a:p>
            <a:r>
              <a:rPr lang="en-US" sz="2400" dirty="0"/>
              <a:t>Provided service – </a:t>
            </a:r>
            <a:r>
              <a:rPr lang="en-US" sz="2400" b="1" dirty="0"/>
              <a:t>Programming IDE</a:t>
            </a:r>
          </a:p>
          <a:p>
            <a:pPr lvl="1"/>
            <a:r>
              <a:rPr lang="en-US" sz="2000" dirty="0"/>
              <a:t>Users make use of programming IDE to develop their service among </a:t>
            </a:r>
            <a:r>
              <a:rPr lang="en-US" sz="2000" dirty="0" err="1"/>
              <a:t>PaaS</a:t>
            </a:r>
            <a:r>
              <a:rPr lang="en-US" sz="2000" dirty="0"/>
              <a:t>.</a:t>
            </a:r>
          </a:p>
          <a:p>
            <a:pPr lvl="2"/>
            <a:r>
              <a:rPr lang="en-US" sz="1800" dirty="0"/>
              <a:t>This IDE should integrate the full functionalities which supported from the underling runtime environment.</a:t>
            </a:r>
          </a:p>
          <a:p>
            <a:pPr lvl="2"/>
            <a:r>
              <a:rPr lang="en-US" sz="1800" dirty="0"/>
              <a:t>This IDE should also provide some development tools, such as profiler, debugger and testing environment.</a:t>
            </a:r>
          </a:p>
          <a:p>
            <a:pPr lvl="1"/>
            <a:r>
              <a:rPr lang="en-US" sz="2000" dirty="0"/>
              <a:t>The programming APIs supported by the runtime environment may vary among different cloud providers, but there are still some common operating functions.</a:t>
            </a:r>
          </a:p>
          <a:p>
            <a:pPr lvl="2"/>
            <a:r>
              <a:rPr lang="en-US" sz="1800" dirty="0"/>
              <a:t>Computation, storage and communication resource operation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a:t>Central Ideas</a:t>
            </a:r>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3"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39589" y="4875074"/>
            <a:ext cx="7498078" cy="1754326"/>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p>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Provided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normAutofit fontScale="92500" lnSpcReduction="10000"/>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sz="2000"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sz="2000" dirty="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a:t>Examples :</a:t>
            </a:r>
          </a:p>
          <a:p>
            <a:pPr lvl="1"/>
            <a:r>
              <a:rPr lang="en-US" sz="2000" dirty="0"/>
              <a:t>Google Apps (e.g., Gmail, Google Docs, Google sites, …etc)</a:t>
            </a:r>
          </a:p>
          <a:p>
            <a:pPr lvl="1"/>
            <a:r>
              <a:rPr lang="en-US" sz="2000" dirty="0"/>
              <a:t>SalesForce.com</a:t>
            </a:r>
          </a:p>
          <a:p>
            <a:pPr lvl="1"/>
            <a:r>
              <a:rPr lang="en-US" sz="2000" dirty="0" err="1"/>
              <a:t>EyeOS</a:t>
            </a:r>
            <a:endParaRPr lang="en-US" sz="2000" dirty="0"/>
          </a:p>
          <a:p>
            <a:pPr lvl="1"/>
            <a:r>
              <a:rPr lang="en-US" altLang="zh-TW" sz="2000" dirty="0"/>
              <a:t>… etc</a:t>
            </a:r>
            <a:endParaRPr lang="en-US" sz="20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2286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5616108" y="3962400"/>
            <a:ext cx="3451691" cy="2590800"/>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normAutofit fontScale="92500" lnSpcReduction="10000"/>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normAutofit fontScale="92500" lnSpcReduction="10000"/>
          </a:bodyPr>
          <a:lstStyle/>
          <a:p>
            <a:r>
              <a:rPr lang="en-US" dirty="0"/>
              <a:t>Provide service – </a:t>
            </a:r>
            <a:r>
              <a:rPr lang="en-US" b="1" dirty="0"/>
              <a:t>Web Portal</a:t>
            </a:r>
          </a:p>
          <a:p>
            <a:pPr lvl="1"/>
            <a:r>
              <a:rPr lang="en-US" dirty="0"/>
              <a:t>Apart from the standard search engine feature, web portals offer other services such as 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lnSpcReduction="10000"/>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 summary</a:t>
            </a:r>
          </a:p>
        </p:txBody>
      </p:sp>
      <p:pic>
        <p:nvPicPr>
          <p:cNvPr id="6" name="Picture 1">
            <a:extLst>
              <a:ext uri="{FF2B5EF4-FFF2-40B4-BE49-F238E27FC236}">
                <a16:creationId xmlns:a16="http://schemas.microsoft.com/office/drawing/2014/main" id="{52034C3F-D4F2-F742-A1CD-538A06CA90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1536700"/>
            <a:ext cx="6985000"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72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Central Ideas</a:t>
            </a:r>
          </a:p>
        </p:txBody>
      </p:sp>
      <p:sp>
        <p:nvSpPr>
          <p:cNvPr id="3" name="Content Placeholder 2"/>
          <p:cNvSpPr>
            <a:spLocks noGrp="1"/>
          </p:cNvSpPr>
          <p:nvPr>
            <p:ph idx="1"/>
          </p:nvPr>
        </p:nvSpPr>
        <p:spPr>
          <a:xfrm>
            <a:off x="381000" y="1600200"/>
            <a:ext cx="8229600" cy="4525963"/>
          </a:xfrm>
        </p:spPr>
        <p:txBody>
          <a:bodyPr>
            <a:normAutofit lnSpcReduction="10000"/>
          </a:bodyPr>
          <a:lstStyle/>
          <a:p>
            <a:r>
              <a:rPr lang="en-US" dirty="0"/>
              <a:t>Perspective from user :</a:t>
            </a:r>
          </a:p>
          <a:p>
            <a:pPr lvl="1"/>
            <a:r>
              <a:rPr lang="en-US" sz="2000" dirty="0"/>
              <a:t>Users do not care about how the works are done</a:t>
            </a:r>
          </a:p>
          <a:p>
            <a:pPr lvl="2"/>
            <a:r>
              <a:rPr lang="en-US" dirty="0"/>
              <a:t>Instead, they only concern about what they </a:t>
            </a:r>
            <a:r>
              <a:rPr lang="en-US" altLang="zh-TW" dirty="0"/>
              <a:t>can </a:t>
            </a:r>
            <a:r>
              <a:rPr lang="en-US" dirty="0"/>
              <a:t>get</a:t>
            </a:r>
          </a:p>
          <a:p>
            <a:pPr lvl="1"/>
            <a:r>
              <a:rPr lang="en-US" sz="2000" dirty="0"/>
              <a:t>Users do not care about what the provider actually did</a:t>
            </a:r>
          </a:p>
          <a:p>
            <a:pPr lvl="2"/>
            <a:r>
              <a:rPr lang="en-US" dirty="0"/>
              <a:t>Instead, they only concern about their quality of service</a:t>
            </a:r>
          </a:p>
          <a:p>
            <a:pPr lvl="1"/>
            <a:r>
              <a:rPr lang="en-US" sz="2000" dirty="0"/>
              <a:t>Users do not want to own the physical infrastructure</a:t>
            </a:r>
          </a:p>
          <a:p>
            <a:pPr lvl="2"/>
            <a:r>
              <a:rPr lang="en-US" dirty="0"/>
              <a:t>Instead, they only want to pay as many as they used</a:t>
            </a:r>
            <a:br>
              <a:rPr lang="en-US" dirty="0"/>
            </a:br>
            <a:endParaRPr lang="en-US" dirty="0"/>
          </a:p>
          <a:p>
            <a:r>
              <a:rPr lang="en-US" dirty="0"/>
              <a:t>What does the user really care</a:t>
            </a:r>
            <a:br>
              <a:rPr lang="en-US" dirty="0"/>
            </a:br>
            <a:r>
              <a:rPr lang="en-US" dirty="0"/>
              <a:t> about?</a:t>
            </a:r>
          </a:p>
          <a:p>
            <a:pPr lvl="1"/>
            <a:r>
              <a:rPr lang="en-US" sz="2000" dirty="0"/>
              <a:t>They only care about their “Service”</a:t>
            </a:r>
            <a:br>
              <a:rPr lang="en-US" sz="2000" dirty="0"/>
            </a:br>
            <a:r>
              <a:rPr lang="en-US" sz="2000" dirty="0"/>
              <a:t>and the cost</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8" name="Picture 7" descr="cloud_comp-resized-600.jpg"/>
          <p:cNvPicPr>
            <a:picLocks noChangeAspect="1"/>
          </p:cNvPicPr>
          <p:nvPr/>
        </p:nvPicPr>
        <p:blipFill>
          <a:blip r:embed="rId2" cstate="print"/>
          <a:srcRect t="10709" r="6631"/>
          <a:stretch>
            <a:fillRect/>
          </a:stretch>
        </p:blipFill>
        <p:spPr>
          <a:xfrm>
            <a:off x="5867400" y="4239021"/>
            <a:ext cx="2971800" cy="21190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sz="2000" dirty="0"/>
              <a:t>Public Cloud</a:t>
            </a:r>
          </a:p>
          <a:p>
            <a:pPr lvl="1"/>
            <a:r>
              <a:rPr lang="en-US" sz="2000" dirty="0"/>
              <a:t>Private Cloud</a:t>
            </a:r>
          </a:p>
          <a:p>
            <a:pPr lvl="1"/>
            <a:r>
              <a:rPr lang="en-US" sz="2000" dirty="0"/>
              <a:t>Community Cloud</a:t>
            </a:r>
          </a:p>
          <a:p>
            <a:pPr lvl="1"/>
            <a:r>
              <a:rPr lang="en-US" sz="2000" dirty="0"/>
              <a:t>Hybrid Cloud</a:t>
            </a:r>
            <a:br>
              <a:rPr lang="en-US" sz="2000" dirty="0"/>
            </a:br>
            <a:endParaRPr lang="en-US" sz="2000" dirty="0"/>
          </a:p>
          <a:p>
            <a:r>
              <a:rPr lang="en-US" dirty="0"/>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normAutofit fontScale="92500" lnSpcReduction="10000"/>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sz="2000" dirty="0"/>
              <a:t>The cloud infrastructure is operated solely for an organization. It may be managed by the organization or a third party and may exist on premise or off premise.</a:t>
            </a:r>
          </a:p>
          <a:p>
            <a:pPr lvl="1"/>
            <a:r>
              <a:rPr lang="en-US" sz="2000"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sz="2000" dirty="0"/>
              <a:t>The cloud infrastructure is shared by several organizations and supports a specific community that has shared concerns (e.g., mission, security requirements, policy, and compliance </a:t>
            </a:r>
            <a:r>
              <a:rPr lang="en-US" dirty="0"/>
              <a:t>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sz="2000" dirty="0"/>
              <a:t>The cloud infrastructure is a composition of two or more clouds (private, community, or public) that remain unique entities but are bound together by standardized or proprietary technology that enables data and application</a:t>
            </a:r>
            <a:br>
              <a:rPr lang="en-US" sz="2000" dirty="0"/>
            </a:br>
            <a:r>
              <a:rPr lang="en-US" sz="2000" dirty="0"/>
              <a:t>portability (e.g., cloud bursting</a:t>
            </a:r>
            <a:br>
              <a:rPr lang="en-US" sz="2000" dirty="0"/>
            </a:br>
            <a:r>
              <a:rPr lang="en-US" sz="2000" dirty="0"/>
              <a:t>for load-balancing between</a:t>
            </a:r>
            <a:br>
              <a:rPr lang="en-US" sz="2000" dirty="0"/>
            </a:br>
            <a:r>
              <a:rPr lang="en-US" sz="2000"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124200"/>
            <a:ext cx="3929763" cy="3657600"/>
          </a:xfrm>
          <a:prstGeom prst="rect">
            <a:avLst/>
          </a:prstGeom>
          <a:noFill/>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371600"/>
            <a:ext cx="8229600" cy="5029200"/>
          </a:xfrm>
        </p:spPr>
        <p:txBody>
          <a:bodyPr>
            <a:normAutofit fontScale="92500" lnSpcReduction="10000"/>
          </a:bodyPr>
          <a:lstStyle/>
          <a:p>
            <a:r>
              <a:rPr lang="en-US" altLang="zh-TW" dirty="0"/>
              <a:t>What is cloud computing in your mind</a:t>
            </a:r>
          </a:p>
          <a:p>
            <a:pPr lvl="1"/>
            <a:r>
              <a:rPr lang="en-US" altLang="zh-TW" sz="2200"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sz="2200" dirty="0"/>
              <a:t>Rent fundamental computing resources</a:t>
            </a:r>
          </a:p>
          <a:p>
            <a:pPr lvl="1"/>
            <a:r>
              <a:rPr lang="en-US" altLang="ja-JP" sz="2200" dirty="0">
                <a:ea typeface="ＭＳ Ｐゴシック" pitchFamily="34" charset="-128"/>
              </a:rPr>
              <a:t>Deploy and develop </a:t>
            </a:r>
            <a:r>
              <a:rPr lang="en-US" altLang="zh-TW" sz="2200" dirty="0">
                <a:ea typeface="新細明體" pitchFamily="18" charset="-120"/>
              </a:rPr>
              <a:t>customer-created applications on clouds </a:t>
            </a:r>
            <a:endParaRPr lang="en-US" altLang="ja-JP" sz="2200" dirty="0">
              <a:ea typeface="ＭＳ Ｐゴシック" pitchFamily="34" charset="-128"/>
            </a:endParaRPr>
          </a:p>
          <a:p>
            <a:pPr lvl="1"/>
            <a:r>
              <a:rPr lang="en-US" altLang="ja-JP" sz="2200"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600200"/>
            <a:ext cx="8229600" cy="5105400"/>
          </a:xfrm>
        </p:spPr>
        <p:txBody>
          <a:bodyPr>
            <a:normAutofit fontScale="77500" lnSpcReduction="20000"/>
          </a:bodyPr>
          <a:lstStyle/>
          <a:p>
            <a:r>
              <a:rPr lang="en-US" dirty="0"/>
              <a:t>NIST (National Institute of Standards and Technology). http://csrc.nist.gov/groups/SNS/cloud-computing/</a:t>
            </a:r>
          </a:p>
          <a:p>
            <a:r>
              <a:rPr lang="en-US" altLang="zh-TW" dirty="0"/>
              <a:t>M. </a:t>
            </a:r>
            <a:r>
              <a:rPr lang="en-US" altLang="zh-TW" dirty="0" err="1"/>
              <a:t>Armbrust</a:t>
            </a:r>
            <a:r>
              <a:rPr lang="en-US" altLang="zh-TW" dirty="0"/>
              <a:t> et. al., “Above the Clouds: A Berkeley View of Cloud Computing,” Technical Report No. UCB/EECS-2009-28, University of California at Berkeley, 2009. </a:t>
            </a:r>
          </a:p>
          <a:p>
            <a:r>
              <a:rPr lang="en-US" altLang="zh-TW" dirty="0"/>
              <a:t>R. </a:t>
            </a:r>
            <a:r>
              <a:rPr lang="en-US" altLang="zh-TW" dirty="0" err="1"/>
              <a:t>Buyya</a:t>
            </a:r>
            <a:r>
              <a:rPr lang="en-US" altLang="zh-TW" dirty="0"/>
              <a:t> et. al., “Cloud computing and emerging IT platforms: Vision, hype, and reality for delivering computing as the 5th utility,” Future Generation Computer Systems, 2009.</a:t>
            </a:r>
          </a:p>
          <a:p>
            <a:r>
              <a:rPr lang="en-US" dirty="0"/>
              <a:t>Cloud Computing Use Cases. http://groups.google.com/group/cloud-computing-use-cases</a:t>
            </a:r>
          </a:p>
          <a:p>
            <a:r>
              <a:rPr lang="en-US" dirty="0"/>
              <a:t>Cloud Computing Explained. http://www.andyharjanto.com/2009/11/wanted-cloud-computing-explained-in.html</a:t>
            </a:r>
          </a:p>
          <a:p>
            <a:r>
              <a:rPr lang="en-US" altLang="zh-TW" dirty="0"/>
              <a:t>From Wikipedia, the free encyclopedia</a:t>
            </a:r>
          </a:p>
          <a:p>
            <a:r>
              <a:rPr lang="en-US" dirty="0"/>
              <a:t>All resources of the materials and pictures were partially retrieved from the Internet.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a:t>Utility Computing</a:t>
            </a:r>
          </a:p>
        </p:txBody>
      </p:sp>
      <p:sp>
        <p:nvSpPr>
          <p:cNvPr id="3" name="Content Placeholder 2"/>
          <p:cNvSpPr>
            <a:spLocks noGrp="1"/>
          </p:cNvSpPr>
          <p:nvPr>
            <p:ph idx="1"/>
          </p:nvPr>
        </p:nvSpPr>
        <p:spPr>
          <a:xfrm>
            <a:off x="2743200" y="1790701"/>
            <a:ext cx="6324600" cy="4646498"/>
          </a:xfrm>
        </p:spPr>
        <p:txBody>
          <a:bodyPr>
            <a:normAutofit/>
          </a:bodyPr>
          <a:lstStyle/>
          <a:p>
            <a:r>
              <a:rPr lang="en-US" dirty="0"/>
              <a:t>One service provisioning model</a:t>
            </a:r>
          </a:p>
          <a:p>
            <a:pPr lvl="1"/>
            <a:r>
              <a:rPr lang="en-US" dirty="0"/>
              <a:t>Service provider makes computing resources and infrastructure management available to the customer as needed, and charges them for specific usage rather than a flat rate.</a:t>
            </a:r>
          </a:p>
          <a:p>
            <a:pPr lvl="1"/>
            <a:r>
              <a:rPr lang="en-US" dirty="0"/>
              <a:t>Like other types of on-demand computing , the utility model seeks to maximize the efficient use of resources and/or minimize associated costs.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a:t>What Is Web Service?</a:t>
            </a:r>
          </a:p>
        </p:txBody>
      </p:sp>
      <p:sp>
        <p:nvSpPr>
          <p:cNvPr id="3" name="Content Placeholder 2"/>
          <p:cNvSpPr>
            <a:spLocks noGrp="1"/>
          </p:cNvSpPr>
          <p:nvPr>
            <p:ph idx="1"/>
          </p:nvPr>
        </p:nvSpPr>
        <p:spPr>
          <a:xfrm>
            <a:off x="457200" y="1600200"/>
            <a:ext cx="8229600" cy="4495800"/>
          </a:xfrm>
        </p:spPr>
        <p:txBody>
          <a:bodyPr>
            <a:noAutofit/>
          </a:bodyPr>
          <a:lstStyle/>
          <a:p>
            <a:r>
              <a:rPr lang="en-US" dirty="0"/>
              <a:t>Definition :</a:t>
            </a:r>
          </a:p>
          <a:p>
            <a:pPr lvl="1"/>
            <a:r>
              <a:rPr lang="en-US" sz="2000" dirty="0"/>
              <a:t>Web service is self-describing and stateless modules that perform discrete units of work and are available over the network</a:t>
            </a:r>
          </a:p>
          <a:p>
            <a:pPr lvl="1"/>
            <a:r>
              <a:rPr lang="en-US" sz="2000" dirty="0"/>
              <a:t>Web service providers offer APIs that enable developers to exploit functionality over the Internet, rather than delivering full-blown applications</a:t>
            </a:r>
            <a:br>
              <a:rPr lang="en-US" sz="2000" dirty="0"/>
            </a:br>
            <a:endParaRPr lang="en-US" sz="2000" dirty="0"/>
          </a:p>
          <a:p>
            <a:r>
              <a:rPr lang="en-US" dirty="0"/>
              <a:t>Web Services Description Language (WSDL) :</a:t>
            </a:r>
          </a:p>
          <a:p>
            <a:pPr lvl="1"/>
            <a:r>
              <a:rPr lang="en-US" sz="2000" dirty="0"/>
              <a:t>WSDL is an XML-based interface description language that is used for describing the functionality offered by a web service, which includes both data type and messages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a:latin typeface="Cambria" pitchFamily="18" charset="0"/>
                </a:rPr>
                <a:t>Utility Computing</a:t>
              </a:r>
              <a:br>
                <a:rPr lang="en-US" sz="1200" b="1" kern="1200">
                  <a:latin typeface="Cambria" pitchFamily="18" charset="0"/>
                </a:rPr>
              </a:br>
              <a:br>
                <a:rPr lang="en-US" sz="400" b="1" kern="1200">
                  <a:latin typeface="Cambria" pitchFamily="18" charset="0"/>
                </a:rPr>
              </a:br>
              <a:r>
                <a:rPr lang="en-US" sz="1200" b="1" kern="1200">
                  <a:latin typeface="Cambria" pitchFamily="18" charset="0"/>
                </a:rPr>
                <a:t>SOA + SLA</a:t>
              </a:r>
            </a:p>
          </p:txBody>
        </p:sp>
      </p:grpSp>
      <p:pic>
        <p:nvPicPr>
          <p:cNvPr id="7" name="Picture 2" descr="http://www.gtseng.com/images/service_photo_e3mh.jpg">
            <a:extLst>
              <a:ext uri="{FF2B5EF4-FFF2-40B4-BE49-F238E27FC236}">
                <a16:creationId xmlns:a16="http://schemas.microsoft.com/office/drawing/2014/main" id="{124DDB4D-9958-1E48-AD54-782D4FE77B5E}"/>
              </a:ext>
            </a:extLst>
          </p:cNvPr>
          <p:cNvPicPr>
            <a:picLocks noChangeAspect="1" noChangeArrowheads="1"/>
          </p:cNvPicPr>
          <p:nvPr/>
        </p:nvPicPr>
        <p:blipFill>
          <a:blip r:embed="rId3" cstate="print"/>
          <a:srcRect t="11667" b="20000"/>
          <a:stretch>
            <a:fillRect/>
          </a:stretch>
        </p:blipFill>
        <p:spPr bwMode="auto">
          <a:xfrm>
            <a:off x="251791" y="228600"/>
            <a:ext cx="2335581" cy="1198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a:t>Service Oriented Architecture</a:t>
            </a:r>
          </a:p>
        </p:txBody>
      </p:sp>
      <p:sp>
        <p:nvSpPr>
          <p:cNvPr id="3" name="Content Placeholder 2"/>
          <p:cNvSpPr>
            <a:spLocks noGrp="1"/>
          </p:cNvSpPr>
          <p:nvPr>
            <p:ph idx="1"/>
          </p:nvPr>
        </p:nvSpPr>
        <p:spPr>
          <a:xfrm>
            <a:off x="457200" y="1447800"/>
            <a:ext cx="8382000" cy="3810000"/>
          </a:xfrm>
        </p:spPr>
        <p:txBody>
          <a:bodyPr>
            <a:normAutofit/>
          </a:bodyPr>
          <a:lstStyle/>
          <a:p>
            <a:r>
              <a:rPr lang="en-US"/>
              <a:t>Definition</a:t>
            </a:r>
          </a:p>
          <a:p>
            <a:pPr lvl="1"/>
            <a:r>
              <a:rPr lang="en-US" sz="2000"/>
              <a:t>Service Oriented Architecture (SOA) is essentially a collection of services which communicate with each other over a network</a:t>
            </a:r>
          </a:p>
          <a:p>
            <a:pPr lvl="1"/>
            <a:r>
              <a:rPr lang="en-US" sz="2000"/>
              <a:t>Is a style of software design where services are provided to the other components by application components, through a communication protocol</a:t>
            </a:r>
          </a:p>
          <a:p>
            <a:pPr lvl="1"/>
            <a:r>
              <a:rPr lang="en-US" sz="2000"/>
              <a:t>The basic principles of service-oriented architecture are independent of vendors, products and technologies</a:t>
            </a:r>
          </a:p>
          <a:p>
            <a:r>
              <a:rPr lang="en-US"/>
              <a:t>Approach</a:t>
            </a:r>
          </a:p>
          <a:p>
            <a:pPr lvl="1"/>
            <a:r>
              <a:rPr lang="en-US"/>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a:latin typeface="Cambria" pitchFamily="18" charset="0"/>
                </a:rPr>
                <a:t>Utility Computing</a:t>
              </a:r>
              <a:br>
                <a:rPr lang="en-US" sz="1200" b="1" kern="1200">
                  <a:latin typeface="Cambria" pitchFamily="18" charset="0"/>
                </a:rPr>
              </a:br>
              <a:br>
                <a:rPr lang="en-US" sz="400" b="1" kern="1200">
                  <a:latin typeface="Cambria" pitchFamily="18" charset="0"/>
                </a:rPr>
              </a:br>
              <a:r>
                <a:rPr lang="en-US" sz="1200" b="1" kern="1200">
                  <a:latin typeface="Cambria" pitchFamily="18" charset="0"/>
                </a:rPr>
                <a:t>SOA + SLA</a:t>
              </a:r>
            </a:p>
          </p:txBody>
        </p:sp>
      </p:grpSp>
      <p:pic>
        <p:nvPicPr>
          <p:cNvPr id="10" name="Picture 9" descr="service-oriented_architecture_basics.jpg"/>
          <p:cNvPicPr>
            <a:picLocks noChangeAspect="1"/>
          </p:cNvPicPr>
          <p:nvPr/>
        </p:nvPicPr>
        <p:blipFill>
          <a:blip r:embed="rId2" cstate="print"/>
          <a:stretch>
            <a:fillRect/>
          </a:stretch>
        </p:blipFill>
        <p:spPr>
          <a:xfrm>
            <a:off x="1473679" y="5257800"/>
            <a:ext cx="6832121" cy="1371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Service Level Agreement</a:t>
            </a:r>
          </a:p>
        </p:txBody>
      </p:sp>
      <p:sp>
        <p:nvSpPr>
          <p:cNvPr id="3" name="Content Placeholder 2"/>
          <p:cNvSpPr>
            <a:spLocks noGrp="1"/>
          </p:cNvSpPr>
          <p:nvPr>
            <p:ph idx="1"/>
          </p:nvPr>
        </p:nvSpPr>
        <p:spPr>
          <a:xfrm>
            <a:off x="457200" y="1600200"/>
            <a:ext cx="8229600" cy="4953000"/>
          </a:xfrm>
        </p:spPr>
        <p:txBody>
          <a:bodyPr>
            <a:normAutofit fontScale="92500" lnSpcReduction="10000"/>
          </a:bodyPr>
          <a:lstStyle/>
          <a:p>
            <a:r>
              <a:rPr lang="en-US" dirty="0"/>
              <a:t>Definition</a:t>
            </a:r>
          </a:p>
          <a:p>
            <a:pPr lvl="1"/>
            <a:r>
              <a:rPr lang="en-US" dirty="0"/>
              <a:t>A service-level agreement (SLA) is a contract between a network service provider and a customer that specifies, usually in measurable terms (</a:t>
            </a:r>
            <a:r>
              <a:rPr lang="en-US" dirty="0" err="1"/>
              <a:t>QoS</a:t>
            </a:r>
            <a:r>
              <a:rPr lang="en-US" dirty="0"/>
              <a:t>), what services the network service provider will furnish</a:t>
            </a:r>
            <a:br>
              <a:rPr lang="en-US" dirty="0"/>
            </a:br>
            <a:endParaRPr lang="en-US" dirty="0"/>
          </a:p>
          <a:p>
            <a:r>
              <a:rPr lang="en-US" dirty="0"/>
              <a:t>Common content in contract</a:t>
            </a:r>
          </a:p>
          <a:p>
            <a:pPr lvl="1"/>
            <a:r>
              <a:rPr lang="en-US" dirty="0"/>
              <a:t>Performance guarantee metrics</a:t>
            </a:r>
          </a:p>
          <a:p>
            <a:pPr lvl="2"/>
            <a:r>
              <a:rPr lang="en-US" dirty="0"/>
              <a:t>Up-time and down-time ratio</a:t>
            </a:r>
          </a:p>
          <a:p>
            <a:pPr lvl="2"/>
            <a:r>
              <a:rPr lang="en-US" dirty="0"/>
              <a:t>System throughput</a:t>
            </a:r>
          </a:p>
          <a:p>
            <a:pPr lvl="2"/>
            <a:r>
              <a:rPr lang="en-US" dirty="0"/>
              <a:t>Response time</a:t>
            </a:r>
          </a:p>
          <a:p>
            <a:pPr lvl="1"/>
            <a:r>
              <a:rPr lang="en-US" dirty="0"/>
              <a:t>Problem management detail</a:t>
            </a:r>
          </a:p>
          <a:p>
            <a:pPr lvl="1"/>
            <a:r>
              <a:rPr lang="en-US" dirty="0"/>
              <a:t>Penalties for non-performance</a:t>
            </a:r>
          </a:p>
          <a:p>
            <a:pPr lvl="1"/>
            <a:r>
              <a:rPr lang="en-US" dirty="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457200" y="1600200"/>
            <a:ext cx="8229600" cy="4800600"/>
          </a:xfrm>
        </p:spPr>
        <p:txBody>
          <a:bodyPr>
            <a:normAutofit fontScale="77500" lnSpcReduction="20000"/>
          </a:bodyPr>
          <a:lstStyle/>
          <a:p>
            <a:r>
              <a:rPr lang="en-US" dirty="0"/>
              <a:t>What is scalability ?</a:t>
            </a:r>
          </a:p>
          <a:p>
            <a:pPr lvl="1"/>
            <a:r>
              <a:rPr lang="en-US" dirty="0"/>
              <a:t>The ability to increase workload size within existing infrastructure (hardware, software, etc.) without impacting performance. These resources required to support this are usually pre-planned capacity with a certain amount of headroom built in to handle peak demand.</a:t>
            </a:r>
            <a:br>
              <a:rPr lang="en-US" dirty="0"/>
            </a:br>
            <a:endParaRPr lang="en-US" dirty="0"/>
          </a:p>
          <a:p>
            <a:r>
              <a:rPr lang="en-US" dirty="0"/>
              <a:t>What is elasticity ?</a:t>
            </a:r>
          </a:p>
          <a:p>
            <a:pPr lvl="1"/>
            <a:r>
              <a:rPr lang="en-US" dirty="0"/>
              <a:t>The ability to grow or shrink infrastructure resources dynamically as needed to adapt to workload changes in an autonomic manner, maximizing the use of resources. This can result in savings in infrastructure costs overall.</a:t>
            </a:r>
          </a:p>
          <a:p>
            <a:pPr lvl="1"/>
            <a:r>
              <a:rPr lang="en-US" dirty="0"/>
              <a:t>Cloud elasticity is a popular feature associated with scale-out solutions (horizontal scaling), which allows for resources to be dynamically added or removed when needed.</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a:t>Dynamic Provisioning</a:t>
            </a:r>
          </a:p>
        </p:txBody>
      </p:sp>
      <p:sp>
        <p:nvSpPr>
          <p:cNvPr id="9" name="Content Placeholder 2"/>
          <p:cNvSpPr>
            <a:spLocks noGrp="1"/>
          </p:cNvSpPr>
          <p:nvPr>
            <p:ph idx="1"/>
          </p:nvPr>
        </p:nvSpPr>
        <p:spPr>
          <a:xfrm>
            <a:off x="457200" y="1600200"/>
            <a:ext cx="7620000" cy="4525963"/>
          </a:xfrm>
        </p:spPr>
        <p:txBody>
          <a:bodyPr/>
          <a:lstStyle/>
          <a:p>
            <a:r>
              <a:rPr lang="en-US" dirty="0"/>
              <a:t>What is dynamic provisioning ?</a:t>
            </a:r>
          </a:p>
          <a:p>
            <a:pPr lvl="1"/>
            <a:r>
              <a:rPr lang="en-US" sz="2000" dirty="0"/>
              <a:t>Dynamic Provisioning is a way to explain a complex networked server computing environment where server computing instances are provisioned or deployed from a administrative console or client application by the server administrator, network administrator, or any other enabled user.</a:t>
            </a:r>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2971800" y="3886200"/>
            <a:ext cx="4953000" cy="276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do they say ?</a:t>
            </a: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extLst>
      <p:ext uri="{BB962C8B-B14F-4D97-AF65-F5344CB8AC3E}">
        <p14:creationId xmlns:p14="http://schemas.microsoft.com/office/powerpoint/2010/main" val="2254117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a:t>Static Provisioning</a:t>
            </a:r>
          </a:p>
        </p:txBody>
      </p:sp>
      <p:sp>
        <p:nvSpPr>
          <p:cNvPr id="3" name="Content Placeholder 2"/>
          <p:cNvSpPr>
            <a:spLocks noGrp="1"/>
          </p:cNvSpPr>
          <p:nvPr>
            <p:ph idx="1"/>
          </p:nvPr>
        </p:nvSpPr>
        <p:spPr>
          <a:xfrm>
            <a:off x="457200" y="1600201"/>
            <a:ext cx="8229600" cy="1219200"/>
          </a:xfrm>
        </p:spPr>
        <p:txBody>
          <a:bodyPr>
            <a:normAutofit fontScale="85000" lnSpcReduction="10000"/>
          </a:bodyPr>
          <a:lstStyle/>
          <a:p>
            <a:r>
              <a:rPr lang="en-US" dirty="0"/>
              <a:t>In traditional computing model, two common problems :</a:t>
            </a:r>
          </a:p>
          <a:p>
            <a:pPr lvl="1"/>
            <a:r>
              <a:rPr lang="en-US" dirty="0"/>
              <a:t>Underestimate the system capacity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4"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5"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6"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7"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6"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a:solidFill>
                  <a:schemeClr val="tx2">
                    <a:lumMod val="75000"/>
                  </a:schemeClr>
                </a:solidFill>
              </a:rPr>
              <a:t>Loss Users</a:t>
            </a: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a:solidFill>
                  <a:schemeClr val="tx2">
                    <a:lumMod val="75000"/>
                  </a:schemeClr>
                </a:solidFill>
              </a:rPr>
              <a:t>Loss Revenue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Static Provisioning</a:t>
            </a:r>
          </a:p>
        </p:txBody>
      </p:sp>
      <p:sp>
        <p:nvSpPr>
          <p:cNvPr id="3" name="Content Placeholder 2"/>
          <p:cNvSpPr>
            <a:spLocks noGrp="1"/>
          </p:cNvSpPr>
          <p:nvPr>
            <p:ph idx="1"/>
          </p:nvPr>
        </p:nvSpPr>
        <p:spPr>
          <a:xfrm>
            <a:off x="457200" y="1600200"/>
            <a:ext cx="8229600" cy="4953000"/>
          </a:xfrm>
        </p:spPr>
        <p:txBody>
          <a:bodyPr>
            <a:normAutofit fontScale="92500" lnSpcReduction="10000"/>
          </a:bodyPr>
          <a:lstStyle/>
          <a:p>
            <a:endParaRPr lang="en-US" dirty="0"/>
          </a:p>
          <a:p>
            <a:pPr lvl="1"/>
            <a:r>
              <a:rPr lang="en-US" dirty="0"/>
              <a:t>Overestimate system capacity which result in low utilization</a:t>
            </a:r>
            <a:br>
              <a:rPr lang="en-US" dirty="0"/>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endParaRPr lang="en-US" dirty="0">
              <a:latin typeface="Helvetica" charset="0"/>
            </a:endParaRPr>
          </a:p>
          <a:p>
            <a:r>
              <a:rPr lang="en-US" dirty="0"/>
              <a:t>How to solve this problem ??</a:t>
            </a:r>
          </a:p>
          <a:p>
            <a:pPr lvl="1"/>
            <a:r>
              <a:rPr lang="en-US" dirty="0"/>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914400" y="274638"/>
            <a:ext cx="8229600" cy="868362"/>
          </a:xfrm>
        </p:spPr>
        <p:txBody>
          <a:bodyPr/>
          <a:lstStyle/>
          <a:p>
            <a:r>
              <a:rPr lang="en-US" dirty="0"/>
              <a:t>Elasticity - Dynamic Provisioning</a:t>
            </a:r>
          </a:p>
        </p:txBody>
      </p:sp>
      <p:sp>
        <p:nvSpPr>
          <p:cNvPr id="3" name="Content Placeholder 2"/>
          <p:cNvSpPr>
            <a:spLocks noGrp="1"/>
          </p:cNvSpPr>
          <p:nvPr>
            <p:ph idx="1"/>
          </p:nvPr>
        </p:nvSpPr>
        <p:spPr>
          <a:xfrm>
            <a:off x="457200" y="1600200"/>
            <a:ext cx="8382000" cy="2285999"/>
          </a:xfrm>
        </p:spPr>
        <p:txBody>
          <a:bodyPr/>
          <a:lstStyle/>
          <a:p>
            <a:r>
              <a:rPr lang="en-US" dirty="0"/>
              <a:t>Cloud resources should be provisioned dynamically</a:t>
            </a:r>
          </a:p>
          <a:p>
            <a:pPr lvl="1"/>
            <a:r>
              <a:rPr lang="en-US" dirty="0"/>
              <a:t>Meet seasonal demand variations</a:t>
            </a:r>
          </a:p>
          <a:p>
            <a:pPr lvl="1"/>
            <a:r>
              <a:rPr lang="en-US" dirty="0"/>
              <a:t>Meet demand variations between different industries</a:t>
            </a:r>
          </a:p>
          <a:p>
            <a:pPr lvl="1"/>
            <a:r>
              <a:rPr lang="en-US" dirty="0"/>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a:latin typeface="Cambria" pitchFamily="18" charset="0"/>
                </a:rPr>
                <a:t>Resources</a:t>
              </a: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a:latin typeface="Cambria" pitchFamily="18" charset="0"/>
                </a:rPr>
                <a:t>Resources</a:t>
              </a: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Multi-tenant Design</a:t>
            </a:r>
          </a:p>
        </p:txBody>
      </p:sp>
      <p:sp>
        <p:nvSpPr>
          <p:cNvPr id="3" name="Content Placeholder 2"/>
          <p:cNvSpPr>
            <a:spLocks noGrp="1"/>
          </p:cNvSpPr>
          <p:nvPr>
            <p:ph idx="1"/>
          </p:nvPr>
        </p:nvSpPr>
        <p:spPr>
          <a:xfrm>
            <a:off x="304800" y="1524000"/>
            <a:ext cx="8534400" cy="5105400"/>
          </a:xfrm>
        </p:spPr>
        <p:txBody>
          <a:bodyPr>
            <a:noAutofit/>
          </a:bodyPr>
          <a:lstStyle/>
          <a:p>
            <a:r>
              <a:rPr lang="en-US" sz="2400" dirty="0"/>
              <a:t>What is multi-tenant design ?</a:t>
            </a:r>
          </a:p>
          <a:p>
            <a:pPr lvl="1"/>
            <a:r>
              <a:rPr lang="en-US" sz="2000" dirty="0"/>
              <a:t>Multi-tenant refers to a principle in software architecture where a single instance of the software runs on a server, serving multiple client organizations.</a:t>
            </a:r>
          </a:p>
          <a:p>
            <a:pPr lvl="1"/>
            <a:r>
              <a:rPr lang="en-US" sz="2000" dirty="0"/>
              <a:t>With a multi-tenant architecture, a software application is designed to virtually partition its data and configuration thus each client organization works with a customized virtual application instance.</a:t>
            </a:r>
            <a:br>
              <a:rPr lang="en-US" dirty="0"/>
            </a:br>
            <a:endParaRPr lang="en-US" dirty="0"/>
          </a:p>
          <a:p>
            <a:r>
              <a:rPr lang="en-US" sz="2400" dirty="0"/>
              <a:t>Client oriented requirements :</a:t>
            </a:r>
          </a:p>
          <a:p>
            <a:pPr lvl="1"/>
            <a:r>
              <a:rPr lang="en-US" sz="2000" dirty="0"/>
              <a:t>Customization</a:t>
            </a:r>
          </a:p>
          <a:p>
            <a:pPr lvl="2"/>
            <a:r>
              <a:rPr lang="en-US" sz="1800" dirty="0"/>
              <a:t>Multi-tenant applications are typically required to provide a high degree of customization to support each target organization's needs.</a:t>
            </a:r>
          </a:p>
          <a:p>
            <a:pPr lvl="1"/>
            <a:r>
              <a:rPr lang="en-US" sz="2000" dirty="0"/>
              <a:t>Quality of service</a:t>
            </a:r>
          </a:p>
          <a:p>
            <a:pPr lvl="2"/>
            <a:r>
              <a:rPr lang="en-US" sz="1800" dirty="0"/>
              <a:t>Multi-tenant applications are expected to provide adequate levels of security and robustness.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44884" y="4876800"/>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Lost</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Content Placeholder 2"/>
          <p:cNvSpPr>
            <a:spLocks noGrp="1"/>
          </p:cNvSpPr>
          <p:nvPr>
            <p:ph idx="1"/>
          </p:nvPr>
        </p:nvSpPr>
        <p:spPr>
          <a:xfrm>
            <a:off x="457200" y="1600200"/>
            <a:ext cx="8229600" cy="4953000"/>
          </a:xfrm>
        </p:spPr>
        <p:txBody>
          <a:bodyPr>
            <a:normAutofit fontScale="92500"/>
          </a:bodyPr>
          <a:lstStyle/>
          <a:p>
            <a:r>
              <a:rPr lang="en-US" dirty="0"/>
              <a:t>What is availability ?</a:t>
            </a:r>
          </a:p>
          <a:p>
            <a:pPr lvl="1"/>
            <a:r>
              <a:rPr lang="en-US" sz="2200" dirty="0"/>
              <a:t>The degree to which a system, subsystem, or equipment is in a specified operable and committable state at the start of a mission, when the mission is called for at an unknown time. </a:t>
            </a:r>
          </a:p>
          <a:p>
            <a:pPr lvl="1"/>
            <a:r>
              <a:rPr lang="en-US" sz="2200" dirty="0"/>
              <a:t>Cloud system usually require high availability</a:t>
            </a:r>
          </a:p>
          <a:p>
            <a:pPr lvl="2"/>
            <a:r>
              <a:rPr lang="en-US" dirty="0"/>
              <a:t>Ex. “Five Nines” system would statistically provide 99.999% availability</a:t>
            </a:r>
          </a:p>
          <a:p>
            <a:r>
              <a:rPr lang="en-US" dirty="0"/>
              <a:t>What is reliability ?</a:t>
            </a:r>
          </a:p>
          <a:p>
            <a:pPr lvl="1"/>
            <a:r>
              <a:rPr lang="en-US" sz="2200" dirty="0"/>
              <a:t>The ability of a system or component to perform its required functions under stated conditions for a specified period of time. </a:t>
            </a:r>
          </a:p>
          <a:p>
            <a:r>
              <a:rPr lang="en-US" dirty="0"/>
              <a:t>But how to achieve these properties ?</a:t>
            </a:r>
          </a:p>
          <a:p>
            <a:pPr lvl="1"/>
            <a:r>
              <a:rPr lang="en-US" sz="2200" dirty="0"/>
              <a:t>Fault tolerant system</a:t>
            </a:r>
          </a:p>
          <a:p>
            <a:pPr lvl="1"/>
            <a:r>
              <a:rPr lang="en-US" sz="2200" dirty="0"/>
              <a:t>Require system resilience</a:t>
            </a:r>
          </a:p>
          <a:p>
            <a:pPr lvl="1"/>
            <a:r>
              <a:rPr lang="en-US" sz="2200" dirty="0"/>
              <a:t>Reliable system security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a:xfrm>
            <a:off x="457200" y="1600200"/>
            <a:ext cx="8229600" cy="4800600"/>
          </a:xfrm>
        </p:spPr>
        <p:txBody>
          <a:bodyPr>
            <a:normAutofit fontScale="92500" lnSpcReduction="10000"/>
          </a:bodyPr>
          <a:lstStyle/>
          <a:p>
            <a:r>
              <a:rPr lang="en-US" dirty="0"/>
              <a:t>What is fault tolerant system ?</a:t>
            </a:r>
          </a:p>
          <a:p>
            <a:pPr lvl="1"/>
            <a:r>
              <a:rPr lang="en-US" dirty="0"/>
              <a:t>Fault-tolerance is the property that enables a system to continue operating properly in the event of the failure of some of its components.</a:t>
            </a:r>
          </a:p>
          <a:p>
            <a:pPr lvl="1"/>
            <a:r>
              <a:rPr lang="en-US" dirty="0"/>
              <a:t>If its operating quality decreases at all, the decrease is proportional to the severity of the failure, as compared to a naively-designed system in which even a small failure can cause total breakdown.</a:t>
            </a:r>
            <a:br>
              <a:rPr lang="en-US" dirty="0"/>
            </a:br>
            <a:endParaRPr lang="en-US" dirty="0"/>
          </a:p>
          <a:p>
            <a:r>
              <a:rPr lang="en-US" dirty="0"/>
              <a:t>Three basic characteristics :</a:t>
            </a:r>
          </a:p>
          <a:p>
            <a:pPr lvl="1"/>
            <a:r>
              <a:rPr lang="en-US" dirty="0"/>
              <a:t>No single point of failure</a:t>
            </a:r>
          </a:p>
          <a:p>
            <a:pPr lvl="1"/>
            <a:r>
              <a:rPr lang="en-US" dirty="0"/>
              <a:t>Fault detection and isolation of the failing component</a:t>
            </a:r>
          </a:p>
          <a:p>
            <a:pPr lvl="1"/>
            <a:r>
              <a:rPr lang="en-US" dirty="0"/>
              <a:t>Fault containment to prevent propagation of the failure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2502009"/>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a:t>Fault Tolerance</a:t>
            </a:r>
          </a:p>
        </p:txBody>
      </p:sp>
      <p:sp>
        <p:nvSpPr>
          <p:cNvPr id="3" name="Content Placeholder 2"/>
          <p:cNvSpPr>
            <a:spLocks noGrp="1"/>
          </p:cNvSpPr>
          <p:nvPr>
            <p:ph idx="1"/>
          </p:nvPr>
        </p:nvSpPr>
        <p:spPr>
          <a:xfrm>
            <a:off x="457200" y="1600200"/>
            <a:ext cx="6400800" cy="4525963"/>
          </a:xfrm>
        </p:spPr>
        <p:txBody>
          <a:bodyPr>
            <a:normAutofit fontScale="92500" lnSpcReduction="10000"/>
          </a:bodyPr>
          <a:lstStyle/>
          <a:p>
            <a:r>
              <a:rPr lang="en-US" dirty="0"/>
              <a:t>Single Point Of Failure (SPOF)</a:t>
            </a:r>
          </a:p>
          <a:p>
            <a:pPr lvl="1"/>
            <a:r>
              <a:rPr lang="en-US" dirty="0"/>
              <a:t>A part of a system which, if it fails, will stop the entire system from working.</a:t>
            </a:r>
          </a:p>
          <a:p>
            <a:pPr lvl="1"/>
            <a:r>
              <a:rPr lang="en-US" dirty="0"/>
              <a:t>The assessment of a potentially single location of failure identifies the critical components of a complex system that would provoke a total systems failure in case of malfunction.</a:t>
            </a:r>
            <a:br>
              <a:rPr lang="en-US" dirty="0"/>
            </a:br>
            <a:endParaRPr lang="en-US" dirty="0"/>
          </a:p>
          <a:p>
            <a:r>
              <a:rPr lang="en-US" dirty="0"/>
              <a:t>Preventing single point of failure</a:t>
            </a:r>
          </a:p>
          <a:p>
            <a:pPr lvl="1"/>
            <a:r>
              <a:rPr lang="en-US" dirty="0"/>
              <a:t>If a system experiences a failure, it must continue to operate without interruption during the repair process.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Detection and Isolation (FDI)</a:t>
            </a:r>
          </a:p>
          <a:p>
            <a:pPr lvl="1"/>
            <a:r>
              <a:rPr lang="en-US" dirty="0"/>
              <a:t>A subfield of control engineering which concerns itself with monitoring a system, identifying when a fault has occurred and pinpoint the type of fault and its location.</a:t>
            </a:r>
            <a:br>
              <a:rPr lang="en-US" dirty="0"/>
            </a:br>
            <a:endParaRPr lang="en-US" dirty="0"/>
          </a:p>
          <a:p>
            <a:r>
              <a:rPr lang="en-US" dirty="0"/>
              <a:t>Isolate failing component</a:t>
            </a:r>
          </a:p>
          <a:p>
            <a:pPr lvl="1"/>
            <a:r>
              <a:rPr lang="en-US" dirty="0"/>
              <a:t>When a failure occurs, the system</a:t>
            </a:r>
            <a:br>
              <a:rPr lang="en-US" dirty="0"/>
            </a:br>
            <a:r>
              <a:rPr lang="en-US" dirty="0"/>
              <a:t>must be able to isolate the failure</a:t>
            </a:r>
            <a:br>
              <a:rPr lang="en-US" dirty="0"/>
            </a:br>
            <a:r>
              <a:rPr lang="en-US" dirty="0"/>
              <a:t>to the offending component. </a:t>
            </a:r>
          </a:p>
        </p:txBody>
      </p:sp>
      <p:pic>
        <p:nvPicPr>
          <p:cNvPr id="93186" name="Picture 2" descr="http://www.adelicatebalance.com.au/gallery/images/people/doctor.jpg"/>
          <p:cNvPicPr>
            <a:picLocks noChangeAspect="1" noChangeArrowheads="1"/>
          </p:cNvPicPr>
          <p:nvPr/>
        </p:nvPicPr>
        <p:blipFill>
          <a:blip r:embed="rId3" cstate="print"/>
          <a:srcRect/>
          <a:stretch>
            <a:fillRect/>
          </a:stretch>
        </p:blipFill>
        <p:spPr bwMode="auto">
          <a:xfrm>
            <a:off x="5867400" y="3980371"/>
            <a:ext cx="3047999"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Containment</a:t>
            </a:r>
          </a:p>
          <a:p>
            <a:pPr lvl="1"/>
            <a:r>
              <a:rPr lang="en-US" dirty="0"/>
              <a:t>Some failure mechanisms can cause a system to fail by propagating the failure to the rest of the system.</a:t>
            </a:r>
          </a:p>
          <a:p>
            <a:pPr lvl="1"/>
            <a:r>
              <a:rPr lang="en-US" dirty="0"/>
              <a:t>Mechanisms that isolate a rogue transmitter or failing component to protect the system are required.</a:t>
            </a:r>
            <a:br>
              <a:rPr lang="en-US" dirty="0"/>
            </a:br>
            <a:endParaRPr lang="en-US" dirty="0"/>
          </a:p>
          <a:p>
            <a:r>
              <a:rPr lang="en-US" dirty="0"/>
              <a:t>Available of reversion modes</a:t>
            </a:r>
          </a:p>
          <a:p>
            <a:pPr lvl="1"/>
            <a:r>
              <a:rPr lang="en-US" dirty="0"/>
              <a:t>System should be able to maintain some check points which can be used in managing the state changes.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3124200"/>
          </a:xfrm>
        </p:spPr>
        <p:txBody>
          <a:bodyPr>
            <a:normAutofit fontScale="92500" lnSpcReduction="20000"/>
          </a:bodyPr>
          <a:lstStyle/>
          <a:p>
            <a:r>
              <a:rPr lang="en-US" dirty="0"/>
              <a:t>Definition from </a:t>
            </a:r>
            <a:r>
              <a:rPr lang="en-US" b="1" i="1" dirty="0"/>
              <a:t>NIST</a:t>
            </a:r>
            <a:r>
              <a:rPr lang="en-US" sz="1600" b="1" i="1" dirty="0"/>
              <a:t> (National Institute of Standards and Technology)</a:t>
            </a:r>
          </a:p>
          <a:p>
            <a:pPr lvl="1"/>
            <a:r>
              <a:rPr lang="en-US"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p>
          <a:p>
            <a:pPr lvl="1"/>
            <a:r>
              <a:rPr lang="en-US" dirty="0"/>
              <a:t>This cloud model promotes availability and is composed of five essential characteristics, three service models, and four deployment models.</a:t>
            </a:r>
          </a:p>
          <a:p>
            <a:pPr lvl="1"/>
            <a:endParaRPr lang="en-US" dirty="0"/>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Tree>
    <p:extLst>
      <p:ext uri="{BB962C8B-B14F-4D97-AF65-F5344CB8AC3E}">
        <p14:creationId xmlns:p14="http://schemas.microsoft.com/office/powerpoint/2010/main" val="297454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p:txBody>
          <a:bodyPr>
            <a:normAutofit fontScale="85000" lnSpcReduction="10000"/>
          </a:bodyPr>
          <a:lstStyle/>
          <a:p>
            <a:r>
              <a:rPr lang="en-US" dirty="0"/>
              <a:t>What is resilience ?</a:t>
            </a:r>
          </a:p>
          <a:p>
            <a:pPr lvl="1"/>
            <a:r>
              <a:rPr lang="en-US" dirty="0"/>
              <a:t>Resilience is the ability to provide and maintain an acceptable level of service in the face of faults and challenges to normal operation.</a:t>
            </a:r>
          </a:p>
          <a:p>
            <a:pPr lvl="1"/>
            <a:r>
              <a:rPr lang="en-US" dirty="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a:br>
            <a:endParaRPr lang="en-US" dirty="0"/>
          </a:p>
          <a:p>
            <a:r>
              <a:rPr lang="en-US" dirty="0"/>
              <a:t>Some risk events</a:t>
            </a:r>
          </a:p>
          <a:p>
            <a:pPr lvl="1"/>
            <a:r>
              <a:rPr lang="en-US" dirty="0"/>
              <a:t>If power is lost at a plant for two days, can our system recover ?</a:t>
            </a:r>
          </a:p>
          <a:p>
            <a:pPr lvl="1"/>
            <a:r>
              <a:rPr lang="en-US" dirty="0"/>
              <a:t>If a key service is lost because a database corruption, can the business recover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a:xfrm>
            <a:off x="457200" y="1524000"/>
            <a:ext cx="8305800" cy="5029200"/>
          </a:xfrm>
        </p:spPr>
        <p:txBody>
          <a:bodyPr>
            <a:normAutofit fontScale="92500" lnSpcReduction="20000"/>
          </a:bodyPr>
          <a:lstStyle/>
          <a:p>
            <a:r>
              <a:rPr lang="en-US" dirty="0"/>
              <a:t>Disaster Recovery</a:t>
            </a:r>
          </a:p>
          <a:p>
            <a:pPr lvl="1"/>
            <a:r>
              <a:rPr lang="en-US" dirty="0"/>
              <a:t>Disaster recovery is the process, policies and procedures related to preparing for recovery or continuation of technology infrastructure critical to an organization after a natural or human-induced disaster.</a:t>
            </a:r>
            <a:br>
              <a:rPr lang="en-US" dirty="0"/>
            </a:br>
            <a:endParaRPr lang="en-US" dirty="0"/>
          </a:p>
          <a:p>
            <a:r>
              <a:rPr lang="en-US" dirty="0"/>
              <a:t>Some common strategies :</a:t>
            </a:r>
          </a:p>
          <a:p>
            <a:pPr lvl="1"/>
            <a:r>
              <a:rPr lang="en-US" dirty="0"/>
              <a:t>Backup</a:t>
            </a:r>
          </a:p>
          <a:p>
            <a:pPr lvl="2"/>
            <a:r>
              <a:rPr lang="en-US" dirty="0"/>
              <a:t>Make data off-site at regular interval</a:t>
            </a:r>
          </a:p>
          <a:p>
            <a:pPr lvl="2"/>
            <a:r>
              <a:rPr lang="en-US" dirty="0"/>
              <a:t>Replicate data to an off-site location</a:t>
            </a:r>
          </a:p>
          <a:p>
            <a:pPr lvl="2"/>
            <a:r>
              <a:rPr lang="en-US" dirty="0"/>
              <a:t>Replicate whole system</a:t>
            </a:r>
          </a:p>
          <a:p>
            <a:pPr lvl="1"/>
            <a:r>
              <a:rPr lang="en-US" dirty="0"/>
              <a:t>Preparing</a:t>
            </a:r>
          </a:p>
          <a:p>
            <a:pPr lvl="2"/>
            <a:r>
              <a:rPr lang="en-US" dirty="0"/>
              <a:t>Local mirror systems</a:t>
            </a:r>
          </a:p>
          <a:p>
            <a:pPr lvl="2"/>
            <a:r>
              <a:rPr lang="en-US" dirty="0"/>
              <a:t>Surge protector</a:t>
            </a:r>
          </a:p>
          <a:p>
            <a:pPr lvl="2"/>
            <a:r>
              <a:rPr lang="en-US" dirty="0"/>
              <a:t>Uninterruptible Power Supply (UPS)</a:t>
            </a:r>
          </a:p>
        </p:txBody>
      </p:sp>
      <p:pic>
        <p:nvPicPr>
          <p:cNvPr id="94212" name="Picture 4" descr="http://www.newsbiscuit.com/wp-content/uploads/2009/12/374-bandage-man.jpg"/>
          <p:cNvPicPr>
            <a:picLocks noChangeAspect="1" noChangeArrowheads="1"/>
          </p:cNvPicPr>
          <p:nvPr/>
        </p:nvPicPr>
        <p:blipFill>
          <a:blip r:embed="rId3" cstate="print"/>
          <a:srcRect/>
          <a:stretch>
            <a:fillRect/>
          </a:stretch>
        </p:blipFill>
        <p:spPr bwMode="auto">
          <a:xfrm>
            <a:off x="5638800" y="3810000"/>
            <a:ext cx="3222743"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p:txBody>
          <a:bodyPr/>
          <a:lstStyle/>
          <a:p>
            <a:r>
              <a:rPr lang="en-US" dirty="0"/>
              <a:t>Security issue in Cloud Computing :</a:t>
            </a:r>
          </a:p>
          <a:p>
            <a:pPr lvl="1"/>
            <a:r>
              <a:rPr lang="en-US" sz="2000" dirty="0"/>
              <a:t>Cloud security is an evolving sub-domain of computer security, network security, and, more broadly, information security.</a:t>
            </a:r>
          </a:p>
          <a:p>
            <a:pPr lvl="1"/>
            <a:r>
              <a:rPr lang="en-US" sz="2000" dirty="0"/>
              <a:t>It refers to a broad set of policies, technologies, and controls deployed to protect data, applications, and the associated infrastructure of cloud computing.</a:t>
            </a:r>
          </a:p>
        </p:txBody>
      </p:sp>
      <p:pic>
        <p:nvPicPr>
          <p:cNvPr id="5" name="Picture 4" descr="cloud_security_password_610.jpg"/>
          <p:cNvPicPr>
            <a:picLocks noChangeAspect="1"/>
          </p:cNvPicPr>
          <p:nvPr/>
        </p:nvPicPr>
        <p:blipFill>
          <a:blip r:embed="rId3"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57200" y="1676400"/>
            <a:ext cx="7848600" cy="4343400"/>
          </a:xfrm>
        </p:spPr>
        <p:txBody>
          <a:bodyPr>
            <a:noAutofit/>
          </a:bodyPr>
          <a:lstStyle/>
          <a:p>
            <a:r>
              <a:rPr lang="en-US" dirty="0"/>
              <a:t>Important security and privacy issues :</a:t>
            </a:r>
          </a:p>
          <a:p>
            <a:pPr lvl="1"/>
            <a:r>
              <a:rPr lang="en-US" sz="2000" dirty="0"/>
              <a:t>Data Protection</a:t>
            </a:r>
          </a:p>
          <a:p>
            <a:pPr lvl="2"/>
            <a:r>
              <a:rPr lang="en-US" dirty="0"/>
              <a:t>To be considered protected, data from one customer must be properly segregated from that of another.</a:t>
            </a:r>
          </a:p>
          <a:p>
            <a:pPr lvl="1"/>
            <a:r>
              <a:rPr lang="en-US" sz="2000" dirty="0"/>
              <a:t>Application Security</a:t>
            </a:r>
          </a:p>
          <a:p>
            <a:pPr lvl="2"/>
            <a:r>
              <a:rPr lang="en-US" dirty="0"/>
              <a:t>Cloud providers should ensure that applications available as a service via the cloud are secure.</a:t>
            </a:r>
          </a:p>
          <a:p>
            <a:pPr lvl="1"/>
            <a:r>
              <a:rPr lang="en-US" sz="2000" dirty="0"/>
              <a:t>Privacy</a:t>
            </a:r>
          </a:p>
          <a:p>
            <a:pPr lvl="2"/>
            <a:r>
              <a:rPr lang="en-US" dirty="0"/>
              <a:t>Providers ensure that all critical data are masked and that only authorized users have access to data in its entirety.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14827" y="5715000"/>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Content Placeholder 2"/>
          <p:cNvSpPr>
            <a:spLocks noGrp="1"/>
          </p:cNvSpPr>
          <p:nvPr>
            <p:ph idx="1"/>
          </p:nvPr>
        </p:nvSpPr>
        <p:spPr>
          <a:xfrm>
            <a:off x="457200" y="1295400"/>
            <a:ext cx="8229600" cy="5029200"/>
          </a:xfrm>
        </p:spPr>
        <p:txBody>
          <a:bodyPr>
            <a:noAutofit/>
          </a:bodyPr>
          <a:lstStyle/>
          <a:p>
            <a:r>
              <a:rPr lang="en-US" dirty="0"/>
              <a:t>What is manageability ?</a:t>
            </a:r>
          </a:p>
          <a:p>
            <a:pPr lvl="1"/>
            <a:r>
              <a:rPr lang="en-US" sz="2000" dirty="0"/>
              <a:t>Enterprise-wide administration of  cloud computing systems. Systems manageability is strongly influenced by network management initiatives in telecommunications.</a:t>
            </a:r>
          </a:p>
          <a:p>
            <a:r>
              <a:rPr lang="en-US" dirty="0"/>
              <a:t>What is interoperability ?</a:t>
            </a:r>
          </a:p>
          <a:p>
            <a:pPr lvl="1"/>
            <a:r>
              <a:rPr lang="en-US" sz="2000" dirty="0"/>
              <a:t>Interoperability is a property of a product or system, whose interfaces are completely understood, to work with other products or systems, present or future, without any restricted access or implementation. </a:t>
            </a:r>
          </a:p>
          <a:p>
            <a:r>
              <a:rPr lang="en-US" dirty="0"/>
              <a:t>But how to achieve these properties ?</a:t>
            </a:r>
          </a:p>
          <a:p>
            <a:pPr lvl="1"/>
            <a:r>
              <a:rPr lang="en-US" sz="2000" dirty="0"/>
              <a:t>System control automation</a:t>
            </a:r>
          </a:p>
          <a:p>
            <a:pPr lvl="1"/>
            <a:r>
              <a:rPr lang="en-US" sz="2000" dirty="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447800"/>
            <a:ext cx="8077200" cy="5181600"/>
          </a:xfrm>
        </p:spPr>
        <p:txBody>
          <a:bodyPr>
            <a:noAutofit/>
          </a:bodyPr>
          <a:lstStyle/>
          <a:p>
            <a:r>
              <a:rPr lang="en-US" dirty="0"/>
              <a:t>What is Autonomic Computing ?</a:t>
            </a:r>
          </a:p>
          <a:p>
            <a:pPr lvl="1"/>
            <a:r>
              <a:rPr lang="en-US" sz="2000" dirty="0"/>
              <a:t>Its ultimate aim is to develop computer systems capable of self-management, to overcome the rapidly growing complexity of computing systems management, and to reduce the barrier that complexity poses to further growth.</a:t>
            </a:r>
            <a:br>
              <a:rPr lang="en-US" sz="2000" dirty="0"/>
            </a:br>
            <a:endParaRPr lang="en-US" sz="2000" dirty="0"/>
          </a:p>
          <a:p>
            <a:r>
              <a:rPr lang="en-US" dirty="0"/>
              <a:t>Architectural framework :</a:t>
            </a:r>
          </a:p>
          <a:p>
            <a:pPr lvl="1"/>
            <a:r>
              <a:rPr lang="en-US" sz="2000" dirty="0"/>
              <a:t>Composed by Autonomic Components (AC) which will interact with each other.</a:t>
            </a:r>
          </a:p>
          <a:p>
            <a:pPr lvl="1"/>
            <a:r>
              <a:rPr lang="en-US" sz="2000" dirty="0"/>
              <a:t>An AC can be modeled in terms of two main control loops (local and global) with sensors (for self-monitoring), effectors (for self-adjustment), knowledge and planer/adapter for exploiting policies based on self- and environment awareness.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p:txBody>
          <a:bodyPr>
            <a:normAutofit/>
          </a:bodyPr>
          <a:lstStyle/>
          <a:p>
            <a:r>
              <a:rPr lang="en-US" dirty="0"/>
              <a:t>Four functional areas :</a:t>
            </a:r>
          </a:p>
          <a:p>
            <a:pPr lvl="1"/>
            <a:r>
              <a:rPr lang="en-US" dirty="0"/>
              <a:t>Self-Configuration</a:t>
            </a:r>
          </a:p>
          <a:p>
            <a:pPr lvl="2"/>
            <a:r>
              <a:rPr lang="en-US" dirty="0"/>
              <a:t>Automatic configuration of components.</a:t>
            </a:r>
          </a:p>
          <a:p>
            <a:pPr lvl="1"/>
            <a:r>
              <a:rPr lang="en-US" dirty="0"/>
              <a:t>Self-Healing</a:t>
            </a:r>
          </a:p>
          <a:p>
            <a:pPr lvl="2"/>
            <a:r>
              <a:rPr lang="en-US" dirty="0"/>
              <a:t>Automatic discovery, and correction of faults.</a:t>
            </a:r>
          </a:p>
          <a:p>
            <a:pPr lvl="1"/>
            <a:r>
              <a:rPr lang="en-US" dirty="0"/>
              <a:t>Self-Optimization</a:t>
            </a:r>
          </a:p>
          <a:p>
            <a:pPr lvl="2"/>
            <a:r>
              <a:rPr lang="en-US" dirty="0"/>
              <a:t>Automatic monitoring and control of resources to ensure the optimal functioning with respect to the defined requirements.</a:t>
            </a:r>
          </a:p>
          <a:p>
            <a:pPr lvl="1"/>
            <a:r>
              <a:rPr lang="en-US" dirty="0"/>
              <a:t>Self-Protection</a:t>
            </a:r>
          </a:p>
          <a:p>
            <a:pPr lvl="2"/>
            <a:r>
              <a:rPr lang="en-US" dirty="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sp>
        <p:nvSpPr>
          <p:cNvPr id="3" name="Content Placeholder 2"/>
          <p:cNvSpPr>
            <a:spLocks noGrp="1"/>
          </p:cNvSpPr>
          <p:nvPr>
            <p:ph idx="1"/>
          </p:nvPr>
        </p:nvSpPr>
        <p:spPr>
          <a:xfrm>
            <a:off x="457200" y="1600200"/>
            <a:ext cx="8229600" cy="5029200"/>
          </a:xfrm>
        </p:spPr>
        <p:txBody>
          <a:bodyPr>
            <a:normAutofit lnSpcReduction="10000"/>
          </a:bodyPr>
          <a:lstStyle/>
          <a:p>
            <a:r>
              <a:rPr lang="en-US" dirty="0"/>
              <a:t>What is system monitor ?</a:t>
            </a:r>
          </a:p>
          <a:p>
            <a:pPr lvl="1"/>
            <a:r>
              <a:rPr lang="en-US" sz="2000" dirty="0"/>
              <a:t>A System Monitor in systems engineering is a process within a distributed system for collecting and storing state data.</a:t>
            </a:r>
            <a:br>
              <a:rPr lang="en-US" dirty="0"/>
            </a:br>
            <a:endParaRPr lang="en-US" dirty="0"/>
          </a:p>
          <a:p>
            <a:r>
              <a:rPr lang="en-US" dirty="0"/>
              <a:t>What should be monitored in the Cloud ?</a:t>
            </a:r>
          </a:p>
          <a:p>
            <a:pPr lvl="1"/>
            <a:r>
              <a:rPr lang="en-US" sz="2000" dirty="0"/>
              <a:t>Physical and virtual hardware state</a:t>
            </a:r>
          </a:p>
          <a:p>
            <a:pPr lvl="1"/>
            <a:r>
              <a:rPr lang="en-US" sz="2000" dirty="0"/>
              <a:t>Resource performance metrics</a:t>
            </a:r>
          </a:p>
          <a:p>
            <a:pPr lvl="1"/>
            <a:r>
              <a:rPr lang="en-US" sz="2000" dirty="0"/>
              <a:t>Network access patterns</a:t>
            </a:r>
          </a:p>
          <a:p>
            <a:pPr lvl="1"/>
            <a:r>
              <a:rPr lang="en-US" sz="2000" dirty="0"/>
              <a:t>System logs</a:t>
            </a:r>
          </a:p>
          <a:p>
            <a:pPr lvl="1"/>
            <a:r>
              <a:rPr lang="en-US" sz="2000" dirty="0"/>
              <a:t>… etc</a:t>
            </a:r>
            <a:br>
              <a:rPr lang="en-US" dirty="0"/>
            </a:br>
            <a:endParaRPr lang="en-US" dirty="0"/>
          </a:p>
          <a:p>
            <a:r>
              <a:rPr lang="en-US" dirty="0"/>
              <a:t>Anything more ?</a:t>
            </a:r>
          </a:p>
          <a:p>
            <a:pPr lvl="1"/>
            <a:r>
              <a:rPr lang="en-US" sz="2000" dirty="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Billing System</a:t>
            </a:r>
          </a:p>
        </p:txBody>
      </p:sp>
      <p:sp>
        <p:nvSpPr>
          <p:cNvPr id="3" name="Content Placeholder 2"/>
          <p:cNvSpPr>
            <a:spLocks noGrp="1"/>
          </p:cNvSpPr>
          <p:nvPr>
            <p:ph idx="1"/>
          </p:nvPr>
        </p:nvSpPr>
        <p:spPr>
          <a:xfrm>
            <a:off x="304800" y="1524000"/>
            <a:ext cx="8382000" cy="4800600"/>
          </a:xfrm>
        </p:spPr>
        <p:txBody>
          <a:bodyPr>
            <a:noAutofit/>
          </a:bodyPr>
          <a:lstStyle/>
          <a:p>
            <a:r>
              <a:rPr lang="en-US" dirty="0"/>
              <a:t>Billing System in Cloud</a:t>
            </a:r>
          </a:p>
          <a:p>
            <a:pPr lvl="1"/>
            <a:r>
              <a:rPr lang="en-US" sz="2000" dirty="0"/>
              <a:t>Users pay as many as they used.</a:t>
            </a:r>
          </a:p>
          <a:p>
            <a:pPr lvl="1"/>
            <a:r>
              <a:rPr lang="en-US" sz="2000" dirty="0"/>
              <a:t>Cloud provider must first determine the list of service usage price.</a:t>
            </a:r>
          </a:p>
          <a:p>
            <a:pPr lvl="1"/>
            <a:r>
              <a:rPr lang="en-US" sz="2000" dirty="0"/>
              <a:t>Cloud provider have to record the resource or service usage of each user, and then charge users by these records.</a:t>
            </a:r>
          </a:p>
          <a:p>
            <a:r>
              <a:rPr lang="en-US" dirty="0"/>
              <a:t>How can cloud provider know users’ usage ?</a:t>
            </a:r>
          </a:p>
          <a:p>
            <a:pPr lvl="1"/>
            <a:r>
              <a:rPr lang="en-US" sz="2000" dirty="0"/>
              <a:t>Get those information by means of monitoring system.</a:t>
            </a:r>
          </a:p>
          <a:p>
            <a:pPr lvl="1"/>
            <a:r>
              <a:rPr lang="en-US" sz="2000" dirty="0"/>
              <a:t>Automatically calculate the total</a:t>
            </a:r>
            <a:br>
              <a:rPr lang="en-US" sz="2000" dirty="0"/>
            </a:br>
            <a:r>
              <a:rPr lang="en-US" sz="2000" dirty="0"/>
              <a:t>amount of money which user</a:t>
            </a:r>
            <a:br>
              <a:rPr lang="en-US" sz="2000" dirty="0"/>
            </a:br>
            <a:r>
              <a:rPr lang="en-US" sz="2000" dirty="0"/>
              <a:t>should pay. And automatically</a:t>
            </a:r>
            <a:br>
              <a:rPr lang="en-US" sz="2000" dirty="0"/>
            </a:br>
            <a:r>
              <a:rPr lang="en-US" sz="2000" dirty="0"/>
              <a:t>request money from use’s banking</a:t>
            </a:r>
            <a:br>
              <a:rPr lang="en-US" sz="2000" dirty="0"/>
            </a:br>
            <a:r>
              <a:rPr lang="en-US" sz="2000" dirty="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486400" y="4385982"/>
            <a:ext cx="3505200" cy="2319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0"/>
            <a:ext cx="8229600" cy="3200400"/>
          </a:xfrm>
        </p:spPr>
        <p:txBody>
          <a:bodyPr>
            <a:normAutofit lnSpcReduction="10000"/>
          </a:bodyPr>
          <a:lstStyle/>
          <a:p>
            <a:r>
              <a:rPr lang="en-US" dirty="0"/>
              <a:t>Definition from </a:t>
            </a:r>
            <a:r>
              <a:rPr lang="en-US" b="1" i="1" dirty="0"/>
              <a:t>Wikipedia</a:t>
            </a:r>
          </a:p>
          <a:p>
            <a:pPr lvl="1"/>
            <a:r>
              <a:rPr lang="en-US" dirty="0"/>
              <a:t>Cloud computing is Internet-based computing, whereby shared resources, software, and information are provided to computers and other devices on demand, like the electricity grid.</a:t>
            </a:r>
          </a:p>
          <a:p>
            <a:pPr lvl="1"/>
            <a:r>
              <a:rPr lang="en-US" dirty="0"/>
              <a:t>Cloud computing is a style of computing in which dynamically scalable and often virtualized resources are provided as a service over the Internet.</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1" y="4495800"/>
            <a:ext cx="1800118" cy="220980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572000"/>
            <a:ext cx="3794448" cy="2133600"/>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315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3" cstate="print"/>
          <a:srcRect/>
          <a:stretch>
            <a:fillRect/>
          </a:stretch>
        </p:blipFill>
        <p:spPr bwMode="auto">
          <a:xfrm>
            <a:off x="762000" y="1695450"/>
            <a:ext cx="5054600" cy="3790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571438" y="441787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Content Placeholder 2"/>
          <p:cNvSpPr>
            <a:spLocks noGrp="1"/>
          </p:cNvSpPr>
          <p:nvPr>
            <p:ph idx="1"/>
          </p:nvPr>
        </p:nvSpPr>
        <p:spPr/>
        <p:txBody>
          <a:bodyPr>
            <a:normAutofit lnSpcReduction="10000"/>
          </a:bodyPr>
          <a:lstStyle/>
          <a:p>
            <a:r>
              <a:rPr lang="en-US" dirty="0"/>
              <a:t>Performance guarantees ??</a:t>
            </a:r>
          </a:p>
          <a:p>
            <a:pPr lvl="1"/>
            <a:r>
              <a:rPr lang="en-US" dirty="0"/>
              <a:t>Application performance should be guaranteed.</a:t>
            </a:r>
          </a:p>
          <a:p>
            <a:pPr lvl="1"/>
            <a:r>
              <a:rPr lang="en-US" dirty="0"/>
              <a:t>Cloud providers make use of powerful infrastructure or other underlining resources to build up a highly performed and highly optimized environment, and then deliver the complete services to cloud users.</a:t>
            </a:r>
            <a:br>
              <a:rPr lang="en-US" dirty="0"/>
            </a:br>
            <a:endParaRPr lang="en-US" dirty="0"/>
          </a:p>
          <a:p>
            <a:r>
              <a:rPr lang="en-US" dirty="0"/>
              <a:t>But how to achieve this property ?</a:t>
            </a:r>
          </a:p>
          <a:p>
            <a:pPr lvl="1"/>
            <a:r>
              <a:rPr lang="en-US" dirty="0"/>
              <a:t>Parallel computing</a:t>
            </a:r>
          </a:p>
          <a:p>
            <a:pPr lvl="1"/>
            <a:r>
              <a:rPr lang="en-US" dirty="0"/>
              <a:t>Load balancing</a:t>
            </a:r>
          </a:p>
          <a:p>
            <a:pPr lvl="1"/>
            <a:r>
              <a:rPr lang="en-US" dirty="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724400"/>
          </a:xfrm>
        </p:spPr>
        <p:txBody>
          <a:bodyPr>
            <a:noAutofit/>
          </a:bodyPr>
          <a:lstStyle/>
          <a:p>
            <a:r>
              <a:rPr lang="en-US" dirty="0"/>
              <a:t>Parallel Processing</a:t>
            </a:r>
          </a:p>
          <a:p>
            <a:pPr lvl="1"/>
            <a:r>
              <a:rPr lang="en-US" sz="2000" dirty="0"/>
              <a:t>Parallel processing is a form of computation in which many calculations are carried out simultaneously, operating on the principle that large problems can often be divided into smaller ones, which are then solved concurrently</a:t>
            </a:r>
            <a:r>
              <a:rPr lang="en-US" dirty="0"/>
              <a:t>.</a:t>
            </a:r>
            <a:br>
              <a:rPr lang="en-US" dirty="0"/>
            </a:br>
            <a:endParaRPr lang="en-US" dirty="0"/>
          </a:p>
          <a:p>
            <a:r>
              <a:rPr lang="en-US" dirty="0"/>
              <a:t>Parallelism in different levels :</a:t>
            </a:r>
          </a:p>
          <a:p>
            <a:pPr lvl="1"/>
            <a:r>
              <a:rPr lang="en-US" sz="2000" dirty="0"/>
              <a:t>Bit level parallelism</a:t>
            </a:r>
          </a:p>
          <a:p>
            <a:pPr lvl="1"/>
            <a:r>
              <a:rPr lang="en-US" sz="2000" dirty="0"/>
              <a:t>Instruction level parallelism</a:t>
            </a:r>
          </a:p>
          <a:p>
            <a:pPr lvl="1"/>
            <a:r>
              <a:rPr lang="en-US" sz="2000" dirty="0"/>
              <a:t>Data level parallelism</a:t>
            </a:r>
          </a:p>
          <a:p>
            <a:pPr lvl="1"/>
            <a:r>
              <a:rPr lang="en-US" sz="2000" dirty="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983162"/>
          </a:xfrm>
        </p:spPr>
        <p:txBody>
          <a:bodyPr>
            <a:normAutofit/>
          </a:bodyPr>
          <a:lstStyle/>
          <a:p>
            <a:r>
              <a:rPr lang="en-US" dirty="0"/>
              <a:t>Hardware approaches</a:t>
            </a:r>
          </a:p>
          <a:p>
            <a:pPr lvl="1"/>
            <a:r>
              <a:rPr lang="en-US" sz="2000" dirty="0"/>
              <a:t>Multi-core computer</a:t>
            </a:r>
          </a:p>
          <a:p>
            <a:pPr lvl="1"/>
            <a:r>
              <a:rPr lang="en-US" sz="2000" dirty="0"/>
              <a:t>Symmetric multi-processor</a:t>
            </a:r>
          </a:p>
          <a:p>
            <a:pPr lvl="1"/>
            <a:r>
              <a:rPr lang="en-US" sz="2000" dirty="0"/>
              <a:t>General purpose graphic processing unit</a:t>
            </a:r>
          </a:p>
          <a:p>
            <a:pPr lvl="1"/>
            <a:r>
              <a:rPr lang="en-US" sz="2000" dirty="0"/>
              <a:t>Vector processor</a:t>
            </a:r>
          </a:p>
          <a:p>
            <a:pPr lvl="1"/>
            <a:r>
              <a:rPr lang="en-US" sz="2000" dirty="0"/>
              <a:t>Distributed computing</a:t>
            </a:r>
          </a:p>
          <a:p>
            <a:pPr lvl="2"/>
            <a:r>
              <a:rPr lang="en-US" dirty="0"/>
              <a:t>Cluster computing</a:t>
            </a:r>
          </a:p>
          <a:p>
            <a:pPr lvl="2"/>
            <a:r>
              <a:rPr lang="en-US" dirty="0"/>
              <a:t>High Performance Interconnects</a:t>
            </a:r>
            <a:br>
              <a:rPr lang="en-US" dirty="0"/>
            </a:br>
            <a:r>
              <a:rPr lang="en-US" dirty="0"/>
              <a:t>to offer HPC (as a service)</a:t>
            </a:r>
          </a:p>
          <a:p>
            <a:r>
              <a:rPr lang="en-US" dirty="0"/>
              <a:t>Software approaches</a:t>
            </a:r>
          </a:p>
          <a:p>
            <a:pPr lvl="1"/>
            <a:r>
              <a:rPr lang="en-US" sz="2000" dirty="0"/>
              <a:t>Parallel programming language</a:t>
            </a:r>
          </a:p>
          <a:p>
            <a:pPr lvl="1"/>
            <a:r>
              <a:rPr lang="en-US" sz="2000" dirty="0"/>
              <a:t>Automatic parallelization</a:t>
            </a:r>
          </a:p>
          <a:p>
            <a:pPr marL="0" indent="0">
              <a:buNone/>
            </a:pPr>
            <a:endParaRPr lang="en-US" sz="2400" dirty="0"/>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p:txBody>
          <a:bodyPr>
            <a:normAutofit/>
          </a:bodyPr>
          <a:lstStyle/>
          <a:p>
            <a:r>
              <a:rPr lang="en-US" dirty="0"/>
              <a:t>What is load balancing ?</a:t>
            </a:r>
          </a:p>
          <a:p>
            <a:pPr lvl="1"/>
            <a:r>
              <a:rPr lang="en-US" sz="2000" dirty="0"/>
              <a:t>Load balancing is a technique to distribute workload evenly across two or more computers, network links, CPUs, hard drives, or other resources, in order to get optimal resource utilization, maximize throughput, minimize response time, and avoid overload.</a:t>
            </a:r>
            <a:br>
              <a:rPr lang="en-US" sz="2000" dirty="0"/>
            </a:br>
            <a:endParaRPr lang="en-US" sz="2000" dirty="0"/>
          </a:p>
          <a:p>
            <a:r>
              <a:rPr lang="en-US" dirty="0"/>
              <a:t>Why load balancing ?</a:t>
            </a:r>
          </a:p>
          <a:p>
            <a:pPr lvl="1"/>
            <a:r>
              <a:rPr lang="en-US" sz="2000" dirty="0"/>
              <a:t>Improve resource utilization</a:t>
            </a:r>
          </a:p>
          <a:p>
            <a:pPr lvl="1"/>
            <a:r>
              <a:rPr lang="en-US" sz="2000" dirty="0"/>
              <a:t>Improve system performance</a:t>
            </a:r>
          </a:p>
          <a:p>
            <a:pPr lvl="1"/>
            <a:r>
              <a:rPr lang="en-US" sz="2000" dirty="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a:xfrm>
            <a:off x="457200" y="1600200"/>
            <a:ext cx="8229600" cy="4953000"/>
          </a:xfrm>
        </p:spPr>
        <p:txBody>
          <a:bodyPr>
            <a:normAutofit fontScale="92500" lnSpcReduction="10000"/>
          </a:bodyPr>
          <a:lstStyle/>
          <a:p>
            <a:r>
              <a:rPr lang="en-US" dirty="0"/>
              <a:t>What is job scheduler ?</a:t>
            </a:r>
          </a:p>
          <a:p>
            <a:pPr lvl="1"/>
            <a:r>
              <a:rPr lang="en-US" dirty="0"/>
              <a:t>A job scheduler is a software application that is in charge of unattended background executions, commonly known for historical reasons as batch processing.</a:t>
            </a:r>
            <a:br>
              <a:rPr lang="en-US" dirty="0"/>
            </a:br>
            <a:endParaRPr lang="en-US" dirty="0"/>
          </a:p>
          <a:p>
            <a:r>
              <a:rPr lang="en-US" dirty="0"/>
              <a:t>What should be scheduled in Cloud ?</a:t>
            </a:r>
          </a:p>
          <a:p>
            <a:pPr lvl="1"/>
            <a:r>
              <a:rPr lang="en-US" dirty="0"/>
              <a:t>Computation intensive tasks</a:t>
            </a:r>
          </a:p>
          <a:p>
            <a:pPr lvl="1"/>
            <a:r>
              <a:rPr lang="en-US" dirty="0"/>
              <a:t>Dynamic growing and shrinking tasks</a:t>
            </a:r>
          </a:p>
          <a:p>
            <a:pPr lvl="1"/>
            <a:r>
              <a:rPr lang="en-US" dirty="0"/>
              <a:t>Tasks with complex processing dependency</a:t>
            </a:r>
            <a:br>
              <a:rPr lang="en-US" dirty="0"/>
            </a:br>
            <a:endParaRPr lang="en-US" dirty="0"/>
          </a:p>
          <a:p>
            <a:r>
              <a:rPr lang="en-US" dirty="0"/>
              <a:t>How to approach ?</a:t>
            </a:r>
          </a:p>
          <a:p>
            <a:pPr lvl="1"/>
            <a:r>
              <a:rPr lang="en-US" dirty="0"/>
              <a:t>Use pre-defined workflow</a:t>
            </a:r>
          </a:p>
          <a:p>
            <a:pPr lvl="1"/>
            <a:r>
              <a:rPr lang="en-US" dirty="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Portability</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3" cstate="print"/>
          <a:srcRect/>
          <a:stretch>
            <a:fillRect/>
          </a:stretch>
        </p:blipFill>
        <p:spPr bwMode="auto">
          <a:xfrm>
            <a:off x="835152" y="1519428"/>
            <a:ext cx="3355848" cy="50337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10028" y="373927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p>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p>
          <a:p>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Accessibility &amp; Portability</a:t>
            </a:r>
          </a:p>
        </p:txBody>
      </p:sp>
      <p:sp>
        <p:nvSpPr>
          <p:cNvPr id="3" name="Content Placeholder 2"/>
          <p:cNvSpPr>
            <a:spLocks noGrp="1"/>
          </p:cNvSpPr>
          <p:nvPr>
            <p:ph idx="1"/>
          </p:nvPr>
        </p:nvSpPr>
        <p:spPr>
          <a:xfrm>
            <a:off x="457200" y="1600200"/>
            <a:ext cx="8229600" cy="4876800"/>
          </a:xfrm>
        </p:spPr>
        <p:txBody>
          <a:bodyPr>
            <a:normAutofit fontScale="92500" lnSpcReduction="10000"/>
          </a:bodyPr>
          <a:lstStyle/>
          <a:p>
            <a:r>
              <a:rPr lang="en-US" dirty="0"/>
              <a:t>What is accessibility ?</a:t>
            </a:r>
          </a:p>
          <a:p>
            <a:pPr lvl="1"/>
            <a:r>
              <a:rPr lang="en-US" dirty="0"/>
              <a:t>Accessibility is a general term used to describe the degree to which a product, device, service, or environment is accessible by as many people as possible.</a:t>
            </a:r>
            <a:br>
              <a:rPr lang="en-US" dirty="0"/>
            </a:br>
            <a:endParaRPr lang="en-US" dirty="0"/>
          </a:p>
          <a:p>
            <a:r>
              <a:rPr lang="en-US" dirty="0"/>
              <a:t>What is service portability ?</a:t>
            </a:r>
          </a:p>
          <a:p>
            <a:pPr lvl="1"/>
            <a:r>
              <a:rPr lang="en-US" dirty="0"/>
              <a:t>Service portability is the ability to access services using any device, anywhere, continuously with mobility support and dynamic adaptation to resource variations.</a:t>
            </a:r>
            <a:br>
              <a:rPr lang="en-US" dirty="0"/>
            </a:br>
            <a:endParaRPr lang="en-US" dirty="0"/>
          </a:p>
          <a:p>
            <a:r>
              <a:rPr lang="en-US" dirty="0"/>
              <a:t>But how to achieve these properties ?</a:t>
            </a:r>
          </a:p>
          <a:p>
            <a:pPr lvl="1"/>
            <a:r>
              <a:rPr lang="en-US" dirty="0"/>
              <a:t>Uniform access</a:t>
            </a:r>
          </a:p>
          <a:p>
            <a:pPr lvl="1"/>
            <a:r>
              <a:rPr lang="en-US" dirty="0"/>
              <a:t>Thin client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Uniform Access</a:t>
            </a:r>
          </a:p>
        </p:txBody>
      </p:sp>
      <p:sp>
        <p:nvSpPr>
          <p:cNvPr id="3" name="Content Placeholder 2"/>
          <p:cNvSpPr>
            <a:spLocks noGrp="1"/>
          </p:cNvSpPr>
          <p:nvPr>
            <p:ph idx="1"/>
          </p:nvPr>
        </p:nvSpPr>
        <p:spPr/>
        <p:txBody>
          <a:bodyPr/>
          <a:lstStyle/>
          <a:p>
            <a:r>
              <a:rPr lang="en-US" dirty="0"/>
              <a:t>How do users access cloud services ?</a:t>
            </a:r>
          </a:p>
          <a:p>
            <a:pPr lvl="1"/>
            <a:r>
              <a:rPr lang="en-US" sz="2000" dirty="0"/>
              <a:t>Cloud provider should provide their cloud service by means of widespread accessing media. In other word, users from different operating systems or other accessing platforms should be able to directly be served.</a:t>
            </a:r>
          </a:p>
          <a:p>
            <a:pPr lvl="1"/>
            <a:r>
              <a:rPr lang="en-US" sz="2000" dirty="0"/>
              <a:t>Nowadays, web browser technique is one of the most widespread platform in almost any intelligent electronic devices. Cloud service take this into concern, and delivery their services with web-based interface through the Internet.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a:t>Thin Client</a:t>
            </a:r>
          </a:p>
        </p:txBody>
      </p:sp>
      <p:sp>
        <p:nvSpPr>
          <p:cNvPr id="3" name="Content Placeholder 2"/>
          <p:cNvSpPr>
            <a:spLocks noGrp="1"/>
          </p:cNvSpPr>
          <p:nvPr>
            <p:ph idx="1"/>
          </p:nvPr>
        </p:nvSpPr>
        <p:spPr>
          <a:xfrm>
            <a:off x="457200" y="1600200"/>
            <a:ext cx="8534400" cy="4953000"/>
          </a:xfrm>
        </p:spPr>
        <p:txBody>
          <a:bodyPr>
            <a:normAutofit fontScale="92500" lnSpcReduction="10000"/>
          </a:bodyPr>
          <a:lstStyle/>
          <a:p>
            <a:r>
              <a:rPr lang="en-US" dirty="0"/>
              <a:t>What is thin client ?</a:t>
            </a:r>
          </a:p>
          <a:p>
            <a:pPr lvl="1"/>
            <a:r>
              <a:rPr lang="en-US" sz="2200" dirty="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a:t>Characteristics :</a:t>
            </a:r>
          </a:p>
          <a:p>
            <a:pPr lvl="1"/>
            <a:r>
              <a:rPr lang="en-US" sz="2200" dirty="0"/>
              <a:t>Cheap client hardware</a:t>
            </a:r>
          </a:p>
          <a:p>
            <a:pPr lvl="2"/>
            <a:r>
              <a:rPr lang="en-US" dirty="0"/>
              <a:t>While the cloud providers handle several client sessions at once, the clients can be made out of much cheaper hardware.</a:t>
            </a:r>
          </a:p>
          <a:p>
            <a:pPr lvl="1"/>
            <a:r>
              <a:rPr lang="en-US" sz="2200" dirty="0"/>
              <a:t>Diversity of end devices</a:t>
            </a:r>
          </a:p>
          <a:p>
            <a:pPr lvl="2"/>
            <a:r>
              <a:rPr lang="en-US" dirty="0"/>
              <a:t>End user can access cloud service via plenty of various electronic devices, which include mobile phones and smart TV. </a:t>
            </a:r>
          </a:p>
          <a:p>
            <a:pPr lvl="1"/>
            <a:r>
              <a:rPr lang="en-US" sz="2200" dirty="0"/>
              <a:t>Client simplicity</a:t>
            </a:r>
          </a:p>
          <a:p>
            <a:pPr lvl="2"/>
            <a:r>
              <a:rPr lang="en-US" dirty="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2667000"/>
          </a:xfrm>
        </p:spPr>
        <p:txBody>
          <a:bodyPr/>
          <a:lstStyle/>
          <a:p>
            <a:r>
              <a:rPr lang="en-US" dirty="0"/>
              <a:t>Definition from </a:t>
            </a:r>
            <a:r>
              <a:rPr lang="en-US" b="1" i="1" dirty="0"/>
              <a:t>Whatis.com</a:t>
            </a:r>
          </a:p>
          <a:p>
            <a:pPr lvl="1"/>
            <a:r>
              <a:rPr lang="en-US" dirty="0"/>
              <a:t>The name cloud computing was inspired by the cloud symbol that's often used to represent the Internet in flowcharts and diagrams. Cloud computing is a general term for anything that involves delivering hosted services over the Internet. </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267968" y="4191000"/>
            <a:ext cx="2667000" cy="20002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486400" y="3962400"/>
            <a:ext cx="2552700" cy="25527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78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2" cstate="print"/>
          <a:srcRect t="23170" b="3601"/>
          <a:stretch>
            <a:fillRect/>
          </a:stretch>
        </p:blipFill>
        <p:spPr bwMode="auto">
          <a:xfrm flipH="1">
            <a:off x="4000500" y="0"/>
            <a:ext cx="5143500" cy="4648200"/>
          </a:xfrm>
          <a:prstGeom prst="rect">
            <a:avLst/>
          </a:prstGeom>
          <a:noFill/>
        </p:spPr>
      </p:pic>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can we gain from cloud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a:p>
            <a:pPr lvl="1"/>
            <a:r>
              <a:rPr lang="en-US" dirty="0"/>
              <a:t>And not least, being environmentally friendly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ndy\AppData\Local\Microsoft\Windows\Temporary Internet Files\Content.IE5\VM829XVI\MPj04392880000[1].jpg"/>
          <p:cNvPicPr>
            <a:picLocks noChangeAspect="1" noChangeArrowheads="1"/>
          </p:cNvPicPr>
          <p:nvPr/>
        </p:nvPicPr>
        <p:blipFill>
          <a:blip r:embed="rId2" cstate="print"/>
          <a:srcRect t="12089"/>
          <a:stretch>
            <a:fillRect/>
          </a:stretch>
        </p:blipFill>
        <p:spPr bwMode="auto">
          <a:xfrm>
            <a:off x="2050610" y="2133600"/>
            <a:ext cx="5042780" cy="4433180"/>
          </a:xfrm>
          <a:prstGeom prst="roundRect">
            <a:avLst>
              <a:gd name="adj" fmla="val 2425"/>
            </a:avLst>
          </a:prstGeom>
          <a:noFill/>
          <a:effectLst>
            <a:outerShdw blurRad="63500" sx="102000" sy="102000" algn="ctr" rotWithShape="0">
              <a:prstClr val="black">
                <a:alpha val="40000"/>
              </a:prstClr>
            </a:outerShdw>
          </a:effectLst>
        </p:spPr>
      </p:pic>
      <p:sp>
        <p:nvSpPr>
          <p:cNvPr id="4" name="Rectangle 3"/>
          <p:cNvSpPr/>
          <p:nvPr/>
        </p:nvSpPr>
        <p:spPr>
          <a:xfrm>
            <a:off x="94822" y="838200"/>
            <a:ext cx="895437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Market and </a:t>
            </a:r>
            <a:r>
              <a:rPr lang="en-US" sz="6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Enterpeises</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0"/>
            <a:ext cx="8229600" cy="5029200"/>
          </a:xfrm>
        </p:spPr>
        <p:txBody>
          <a:bodyPr>
            <a:normAutofit fontScale="92500"/>
          </a:bodyPr>
          <a:lstStyle/>
          <a:p>
            <a:r>
              <a:rPr lang="en-US" dirty="0"/>
              <a:t>Traditional process of enterprises to initiate business :</a:t>
            </a:r>
          </a:p>
          <a:p>
            <a:pPr lvl="1"/>
            <a:r>
              <a:rPr lang="en-US" dirty="0"/>
              <a:t>Survey and analysis the industry and market</a:t>
            </a:r>
          </a:p>
          <a:p>
            <a:pPr lvl="1"/>
            <a:r>
              <a:rPr lang="en-US" dirty="0"/>
              <a:t>Estimate the quantity of supply and demand</a:t>
            </a:r>
          </a:p>
          <a:p>
            <a:pPr lvl="1"/>
            <a:r>
              <a:rPr lang="en-US" dirty="0"/>
              <a:t>Purchase and deploy IT infrastructure</a:t>
            </a:r>
          </a:p>
          <a:p>
            <a:pPr lvl="1"/>
            <a:r>
              <a:rPr lang="en-US" dirty="0"/>
              <a:t>Install and test the software system</a:t>
            </a:r>
          </a:p>
          <a:p>
            <a:pPr lvl="1"/>
            <a:r>
              <a:rPr lang="en-US" dirty="0"/>
              <a:t>Design and develop enterprise specific business service</a:t>
            </a:r>
          </a:p>
          <a:p>
            <a:pPr lvl="1"/>
            <a:r>
              <a:rPr lang="en-US" dirty="0"/>
              <a:t>Announce the business service to clients</a:t>
            </a:r>
            <a:br>
              <a:rPr lang="en-US" dirty="0"/>
            </a:br>
            <a:endParaRPr lang="en-US" dirty="0"/>
          </a:p>
          <a:p>
            <a:r>
              <a:rPr lang="en-US" dirty="0"/>
              <a:t>Some drawbacks :</a:t>
            </a:r>
          </a:p>
          <a:p>
            <a:pPr lvl="1"/>
            <a:r>
              <a:rPr lang="en-US" dirty="0"/>
              <a:t>The survey, analysis and estimation may not be 100% correct</a:t>
            </a:r>
          </a:p>
          <a:p>
            <a:pPr lvl="1"/>
            <a:r>
              <a:rPr lang="en-US" dirty="0"/>
              <a:t>Infrastructure deployment is time consuming</a:t>
            </a:r>
          </a:p>
          <a:p>
            <a:pPr lvl="1"/>
            <a:r>
              <a:rPr lang="en-US" dirty="0"/>
              <a:t>Enterprises should take the risk of wrong investment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p:txBody>
          <a:bodyPr>
            <a:normAutofit fontScale="92500" lnSpcReduction="10000"/>
          </a:bodyPr>
          <a:lstStyle/>
          <a:p>
            <a:r>
              <a:rPr lang="en-US" dirty="0"/>
              <a:t>Initiate business with Cloud Computing services :</a:t>
            </a:r>
          </a:p>
          <a:p>
            <a:pPr lvl="1"/>
            <a:r>
              <a:rPr lang="en-US" dirty="0"/>
              <a:t>Survey and analysis the industry and market</a:t>
            </a:r>
          </a:p>
          <a:p>
            <a:pPr lvl="1"/>
            <a:r>
              <a:rPr lang="en-US" dirty="0"/>
              <a:t>Chose one cloud provider for enterprise deployment</a:t>
            </a:r>
          </a:p>
          <a:p>
            <a:pPr lvl="1"/>
            <a:r>
              <a:rPr lang="en-US" dirty="0"/>
              <a:t>Design and develop business service upon cloud environment</a:t>
            </a:r>
          </a:p>
          <a:p>
            <a:pPr lvl="1"/>
            <a:r>
              <a:rPr lang="en-US" dirty="0"/>
              <a:t>Announce the business service to clients</a:t>
            </a:r>
            <a:br>
              <a:rPr lang="en-US" dirty="0"/>
            </a:br>
            <a:endParaRPr lang="en-US" dirty="0"/>
          </a:p>
          <a:p>
            <a:r>
              <a:rPr lang="en-US" dirty="0"/>
              <a:t>Some benefits :</a:t>
            </a:r>
          </a:p>
          <a:p>
            <a:pPr lvl="1"/>
            <a:r>
              <a:rPr lang="en-US" dirty="0"/>
              <a:t>Enterprise do not need to own the infrastructure</a:t>
            </a:r>
          </a:p>
          <a:p>
            <a:pPr lvl="1"/>
            <a:r>
              <a:rPr lang="en-US" dirty="0"/>
              <a:t>Enterprise can develop and deploy business service in short time</a:t>
            </a:r>
          </a:p>
          <a:p>
            <a:pPr lvl="1"/>
            <a:r>
              <a:rPr lang="en-US" dirty="0"/>
              <a:t>Enterprise can reduce the business loss of wrong investment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1"/>
            <a:ext cx="8229600" cy="533400"/>
          </a:xfrm>
        </p:spPr>
        <p:txBody>
          <a:bodyPr/>
          <a:lstStyle/>
          <a:p>
            <a:r>
              <a:rPr lang="en-US" dirty="0"/>
              <a:t>What does cloud computing achieve ?</a:t>
            </a:r>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Invest</a:t>
                      </a:r>
                      <a:r>
                        <a:rPr lang="en-US" b="1" i="1" baseline="0" dirty="0"/>
                        <a:t>ment Risk</a:t>
                      </a:r>
                      <a:endParaRPr lang="en-US" b="1" i="1" dirty="0"/>
                    </a:p>
                  </a:txBody>
                  <a:tcPr anchor="ctr"/>
                </a:tc>
                <a:tc>
                  <a:txBody>
                    <a:bodyPr/>
                    <a:lstStyle/>
                    <a:p>
                      <a:pPr algn="l"/>
                      <a:r>
                        <a:rPr lang="en-US" i="1" dirty="0">
                          <a:solidFill>
                            <a:schemeClr val="tx1"/>
                          </a:solidFill>
                        </a:rPr>
                        <a:t>Enterprise</a:t>
                      </a:r>
                      <a:r>
                        <a:rPr lang="en-US" i="1" baseline="0" dirty="0">
                          <a:solidFill>
                            <a:schemeClr val="tx1"/>
                          </a:solidFill>
                        </a:rPr>
                        <a:t> takes the risk</a:t>
                      </a:r>
                      <a:endParaRPr lang="en-US" i="1" dirty="0">
                        <a:solidFill>
                          <a:schemeClr val="tx1"/>
                        </a:solidFill>
                      </a:endParaRPr>
                    </a:p>
                  </a:txBody>
                  <a:tcPr anchor="ctr"/>
                </a:tc>
                <a:tc>
                  <a:txBody>
                    <a:bodyPr/>
                    <a:lstStyle/>
                    <a:p>
                      <a:pPr algn="l"/>
                      <a:r>
                        <a:rPr lang="en-US" i="1" dirty="0">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dirty="0"/>
                        <a:t>Infrastructure</a:t>
                      </a:r>
                    </a:p>
                  </a:txBody>
                  <a:tcPr anchor="ctr"/>
                </a:tc>
                <a:tc>
                  <a:txBody>
                    <a:bodyPr/>
                    <a:lstStyle/>
                    <a:p>
                      <a:pPr algn="l"/>
                      <a:r>
                        <a:rPr lang="en-US" i="1" dirty="0">
                          <a:solidFill>
                            <a:schemeClr val="tx1"/>
                          </a:solidFill>
                        </a:rPr>
                        <a:t>Enterprise</a:t>
                      </a:r>
                      <a:r>
                        <a:rPr lang="en-US" i="1" baseline="0" dirty="0">
                          <a:solidFill>
                            <a:schemeClr val="tx1"/>
                          </a:solidFill>
                        </a:rPr>
                        <a:t> owns the infrastructure</a:t>
                      </a:r>
                      <a:endParaRPr lang="en-US" i="1" dirty="0">
                        <a:solidFill>
                          <a:schemeClr val="tx1"/>
                        </a:solidFill>
                      </a:endParaRPr>
                    </a:p>
                  </a:txBody>
                  <a:tcPr anchor="ctr"/>
                </a:tc>
                <a:tc>
                  <a:txBody>
                    <a:bodyPr/>
                    <a:lstStyle/>
                    <a:p>
                      <a:pPr algn="l"/>
                      <a:r>
                        <a:rPr lang="en-US" i="1" dirty="0">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deployment 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pic>
        <p:nvPicPr>
          <p:cNvPr id="33798" name="Picture 6" descr="http://www.boltonpartners.com/_images/images/Investment.jpg"/>
          <p:cNvPicPr>
            <a:picLocks noChangeAspect="1" noChangeArrowheads="1"/>
          </p:cNvPicPr>
          <p:nvPr/>
        </p:nvPicPr>
        <p:blipFill>
          <a:blip r:embed="rId2" cstate="print"/>
          <a:srcRect t="33508"/>
          <a:stretch>
            <a:fillRect/>
          </a:stretch>
        </p:blipFill>
        <p:spPr bwMode="auto">
          <a:xfrm>
            <a:off x="2752725" y="4210050"/>
            <a:ext cx="36385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382000" cy="5029200"/>
          </a:xfrm>
        </p:spPr>
        <p:txBody>
          <a:bodyPr>
            <a:normAutofit fontScale="92500" lnSpcReduction="20000"/>
          </a:bodyPr>
          <a:lstStyle/>
          <a:p>
            <a:r>
              <a:rPr lang="en-US" dirty="0"/>
              <a:t>Traditional capital expenditure of enterprises :</a:t>
            </a:r>
          </a:p>
          <a:p>
            <a:pPr lvl="1"/>
            <a:r>
              <a:rPr lang="en-US" dirty="0"/>
              <a:t>Each enterprise should establish its own IT department</a:t>
            </a:r>
          </a:p>
          <a:p>
            <a:pPr lvl="1"/>
            <a:r>
              <a:rPr lang="en-US" dirty="0"/>
              <a:t>IT department should handle the listing jobs</a:t>
            </a:r>
          </a:p>
          <a:p>
            <a:pPr lvl="2"/>
            <a:r>
              <a:rPr lang="en-US" dirty="0"/>
              <a:t>Manage and administrate hardware and software</a:t>
            </a:r>
          </a:p>
          <a:p>
            <a:pPr lvl="2"/>
            <a:r>
              <a:rPr lang="en-US" dirty="0"/>
              <a:t>Apply regular data backup and check point process</a:t>
            </a:r>
          </a:p>
          <a:p>
            <a:pPr lvl="2"/>
            <a:r>
              <a:rPr lang="en-US" dirty="0"/>
              <a:t>Purchase new infrastructure and eliminate outdated one</a:t>
            </a:r>
          </a:p>
          <a:p>
            <a:pPr lvl="2"/>
            <a:r>
              <a:rPr lang="en-US" dirty="0"/>
              <a:t>Always standby for any unexpected IT problems</a:t>
            </a:r>
          </a:p>
          <a:p>
            <a:pPr lvl="1"/>
            <a:endParaRPr lang="en-US" dirty="0"/>
          </a:p>
          <a:p>
            <a:r>
              <a:rPr lang="en-US" dirty="0"/>
              <a:t>Some drawbacks :</a:t>
            </a:r>
          </a:p>
          <a:p>
            <a:pPr lvl="1"/>
            <a:r>
              <a:rPr lang="en-US" dirty="0"/>
              <a:t>Enterprise pays for IT investment which is not its business focus</a:t>
            </a:r>
          </a:p>
          <a:p>
            <a:pPr lvl="1"/>
            <a:r>
              <a:rPr lang="en-US" dirty="0"/>
              <a:t>Enterprise should take the risk of hardware/software malfunction</a:t>
            </a:r>
          </a:p>
          <a:p>
            <a:pPr lvl="1"/>
            <a:r>
              <a:rPr lang="en-US" dirty="0"/>
              <a:t>Replacing and updating infrastructure is time consuming and risky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229600" cy="4953000"/>
          </a:xfrm>
        </p:spPr>
        <p:txBody>
          <a:bodyPr>
            <a:normAutofit fontScale="92500" lnSpcReduction="10000"/>
          </a:bodyPr>
          <a:lstStyle/>
          <a:p>
            <a:r>
              <a:rPr lang="en-US" dirty="0"/>
              <a:t>Capital expenditure with Cloud Computing service :</a:t>
            </a:r>
          </a:p>
          <a:p>
            <a:pPr lvl="1"/>
            <a:r>
              <a:rPr lang="en-US" dirty="0"/>
              <a:t>Enterprise can almost dismiss its IT department</a:t>
            </a:r>
          </a:p>
          <a:p>
            <a:pPr lvl="1"/>
            <a:r>
              <a:rPr lang="en-US" dirty="0"/>
              <a:t>The jobs of IT department can be achieved by cloud provider</a:t>
            </a:r>
          </a:p>
          <a:p>
            <a:pPr lvl="2"/>
            <a:r>
              <a:rPr lang="en-US" dirty="0"/>
              <a:t>Dynamically update and upgrade hardware or software</a:t>
            </a:r>
          </a:p>
          <a:p>
            <a:pPr lvl="2"/>
            <a:r>
              <a:rPr lang="en-US" dirty="0"/>
              <a:t>Dynamically provision and deploy infrastructure for enterprise</a:t>
            </a:r>
          </a:p>
          <a:p>
            <a:pPr lvl="2"/>
            <a:r>
              <a:rPr lang="en-US" dirty="0"/>
              <a:t>Automatically backup data and check consistency</a:t>
            </a:r>
          </a:p>
          <a:p>
            <a:pPr lvl="2"/>
            <a:r>
              <a:rPr lang="en-US" dirty="0"/>
              <a:t>Self-recover from disaster or system malfunction</a:t>
            </a:r>
          </a:p>
          <a:p>
            <a:pPr lvl="1"/>
            <a:endParaRPr lang="en-US" dirty="0"/>
          </a:p>
          <a:p>
            <a:r>
              <a:rPr lang="en-US" dirty="0"/>
              <a:t>Some benefits :</a:t>
            </a:r>
          </a:p>
          <a:p>
            <a:pPr lvl="1"/>
            <a:r>
              <a:rPr lang="en-US" dirty="0"/>
              <a:t>Enterprise can shift effort to its business focus</a:t>
            </a:r>
          </a:p>
          <a:p>
            <a:pPr lvl="1"/>
            <a:r>
              <a:rPr lang="en-US" dirty="0"/>
              <a:t>Enterprise can reconfigure its IT services in short time</a:t>
            </a:r>
          </a:p>
          <a:p>
            <a:pPr lvl="1"/>
            <a:r>
              <a:rPr lang="en-US" dirty="0"/>
              <a:t>Enterprise pays to cloud provider as many as the service used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1"/>
            <a:ext cx="8229600" cy="457200"/>
          </a:xfrm>
        </p:spPr>
        <p:txBody>
          <a:bodyPr>
            <a:normAutofit fontScale="92500" lnSpcReduction="10000"/>
          </a:bodyPr>
          <a:lstStyle/>
          <a:p>
            <a:r>
              <a:rPr lang="en-US" dirty="0"/>
              <a:t>What does cloud computing achieve ?</a:t>
            </a:r>
          </a:p>
        </p:txBody>
      </p:sp>
      <p:pic>
        <p:nvPicPr>
          <p:cNvPr id="40962" name="Picture 2" descr="http://www.candangroup.com/images/spot/investment.jpg"/>
          <p:cNvPicPr>
            <a:picLocks noChangeAspect="1" noChangeArrowheads="1"/>
          </p:cNvPicPr>
          <p:nvPr/>
        </p:nvPicPr>
        <p:blipFill>
          <a:blip r:embed="rId2" cstate="print"/>
          <a:srcRect/>
          <a:stretch>
            <a:fillRect/>
          </a:stretch>
        </p:blipFill>
        <p:spPr bwMode="auto">
          <a:xfrm>
            <a:off x="2040153" y="4358409"/>
            <a:ext cx="5063695" cy="2270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Business focus</a:t>
                      </a:r>
                    </a:p>
                  </a:txBody>
                  <a:tcPr anchor="ctr"/>
                </a:tc>
                <a:tc>
                  <a:txBody>
                    <a:bodyPr/>
                    <a:lstStyle/>
                    <a:p>
                      <a:pPr algn="l"/>
                      <a:r>
                        <a:rPr lang="en-US" i="1" dirty="0">
                          <a:solidFill>
                            <a:schemeClr val="tx1"/>
                          </a:solidFill>
                        </a:rPr>
                        <a:t>Need to own its </a:t>
                      </a:r>
                      <a:r>
                        <a:rPr lang="en-US" i="1" baseline="0" dirty="0">
                          <a:solidFill>
                            <a:schemeClr val="tx1"/>
                          </a:solidFill>
                        </a:rPr>
                        <a:t>IT department</a:t>
                      </a:r>
                      <a:endParaRPr lang="en-US" i="1" dirty="0">
                        <a:solidFill>
                          <a:schemeClr val="tx1"/>
                        </a:solidFill>
                      </a:endParaRPr>
                    </a:p>
                  </a:txBody>
                  <a:tcPr anchor="ctr"/>
                </a:tc>
                <a:tc>
                  <a:txBody>
                    <a:bodyPr/>
                    <a:lstStyle/>
                    <a:p>
                      <a:pPr algn="l"/>
                      <a:r>
                        <a:rPr lang="en-US" i="1" dirty="0">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dirty="0"/>
                        <a:t>Payment</a:t>
                      </a:r>
                    </a:p>
                  </a:txBody>
                  <a:tcPr anchor="ctr"/>
                </a:tc>
                <a:tc>
                  <a:txBody>
                    <a:bodyPr/>
                    <a:lstStyle/>
                    <a:p>
                      <a:pPr algn="l"/>
                      <a:r>
                        <a:rPr lang="en-US" i="1" dirty="0">
                          <a:solidFill>
                            <a:schemeClr val="tx1"/>
                          </a:solidFill>
                        </a:rPr>
                        <a:t>Pay for all investment</a:t>
                      </a:r>
                      <a:r>
                        <a:rPr lang="en-US" i="1" baseline="0" dirty="0">
                          <a:solidFill>
                            <a:schemeClr val="tx1"/>
                          </a:solidFill>
                        </a:rPr>
                        <a:t> and human resource</a:t>
                      </a:r>
                      <a:endParaRPr lang="en-US" i="1" dirty="0">
                        <a:solidFill>
                          <a:schemeClr val="tx1"/>
                        </a:solidFill>
                      </a:endParaRPr>
                    </a:p>
                  </a:txBody>
                  <a:tcPr anchor="ctr"/>
                </a:tc>
                <a:tc>
                  <a:txBody>
                    <a:bodyPr/>
                    <a:lstStyle/>
                    <a:p>
                      <a:pPr algn="l"/>
                      <a:r>
                        <a:rPr lang="en-US" i="1" dirty="0">
                          <a:solidFill>
                            <a:schemeClr val="tx1"/>
                          </a:solidFill>
                        </a:rPr>
                        <a:t>Enterprise pays as the</a:t>
                      </a:r>
                      <a:r>
                        <a:rPr lang="en-US" i="1" baseline="0" dirty="0">
                          <a:solidFill>
                            <a:schemeClr val="tx1"/>
                          </a:solidFill>
                        </a:rPr>
                        <a:t> service used</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establish</a:t>
                      </a:r>
                      <a:r>
                        <a:rPr lang="en-US" i="1" baseline="0" dirty="0">
                          <a:solidFill>
                            <a:schemeClr val="tx1"/>
                          </a:solidFill>
                        </a:rPr>
                        <a:t> </a:t>
                      </a:r>
                      <a:r>
                        <a:rPr lang="en-US" i="1" dirty="0">
                          <a:solidFill>
                            <a:schemeClr val="tx1"/>
                          </a:solidFill>
                        </a:rPr>
                        <a:t>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p:txBody>
          <a:bodyPr>
            <a:normAutofit lnSpcReduction="10000"/>
          </a:bodyPr>
          <a:lstStyle/>
          <a:p>
            <a:r>
              <a:rPr lang="en-US" dirty="0"/>
              <a:t>Traditional industry and market :</a:t>
            </a:r>
          </a:p>
          <a:p>
            <a:pPr lvl="1"/>
            <a:r>
              <a:rPr lang="en-US" dirty="0"/>
              <a:t>Every enterprise has to own its IT department</a:t>
            </a:r>
          </a:p>
          <a:p>
            <a:pPr lvl="1"/>
            <a:r>
              <a:rPr lang="en-US" dirty="0"/>
              <a:t>IT resource is managed by enterprise themselves</a:t>
            </a:r>
          </a:p>
          <a:p>
            <a:pPr lvl="1"/>
            <a:r>
              <a:rPr lang="en-US" dirty="0"/>
              <a:t>IT complexity should be well taken care by enterprise themselves</a:t>
            </a:r>
            <a:br>
              <a:rPr lang="en-US" dirty="0"/>
            </a:br>
            <a:endParaRPr lang="en-US" dirty="0"/>
          </a:p>
          <a:p>
            <a:r>
              <a:rPr lang="en-US" dirty="0"/>
              <a:t>Some drawbacks :</a:t>
            </a:r>
          </a:p>
          <a:p>
            <a:pPr lvl="1"/>
            <a:r>
              <a:rPr lang="en-US" dirty="0"/>
              <a:t>IT department is not the business focus of enterprise</a:t>
            </a:r>
          </a:p>
          <a:p>
            <a:pPr lvl="1"/>
            <a:r>
              <a:rPr lang="en-US" dirty="0"/>
              <a:t>Most of enterprises do not well maintain their IT resources</a:t>
            </a:r>
          </a:p>
          <a:p>
            <a:pPr lvl="1"/>
            <a:r>
              <a:rPr lang="en-US" dirty="0"/>
              <a:t>Enterprise seldom optimizes their IT resource usage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91600" cy="868362"/>
          </a:xfrm>
        </p:spPr>
        <p:txBody>
          <a:bodyPr>
            <a:normAutofit/>
          </a:bodyPr>
          <a:lstStyle/>
          <a:p>
            <a:r>
              <a:rPr lang="en-US" sz="3800" dirty="0"/>
              <a:t>Eye-Opening Facts About Cloud Computing </a:t>
            </a:r>
          </a:p>
        </p:txBody>
      </p:sp>
      <p:sp>
        <p:nvSpPr>
          <p:cNvPr id="3" name="Content Placeholder 2"/>
          <p:cNvSpPr>
            <a:spLocks noGrp="1"/>
          </p:cNvSpPr>
          <p:nvPr>
            <p:ph idx="1"/>
          </p:nvPr>
        </p:nvSpPr>
        <p:spPr>
          <a:xfrm>
            <a:off x="457200" y="1143000"/>
            <a:ext cx="8382000" cy="5562600"/>
          </a:xfrm>
        </p:spPr>
        <p:txBody>
          <a:bodyPr>
            <a:normAutofit/>
          </a:bodyPr>
          <a:lstStyle/>
          <a:p>
            <a:r>
              <a:rPr lang="en-US" sz="2200" dirty="0"/>
              <a:t>90% of companies are on the cloud</a:t>
            </a:r>
          </a:p>
          <a:p>
            <a:r>
              <a:rPr lang="en-US" sz="2200" dirty="0"/>
              <a:t>Cloud data centers will process 94% of workloads in 2021</a:t>
            </a:r>
          </a:p>
          <a:p>
            <a:r>
              <a:rPr lang="en-US" sz="2200" dirty="0"/>
              <a:t>Amazon Web Services is the leading cloud vendor with a 32% share</a:t>
            </a:r>
          </a:p>
          <a:p>
            <a:r>
              <a:rPr lang="en-US" sz="2200" dirty="0"/>
              <a:t>Cost optimization is the primary reason for 47% of enterprises’ cloud migration</a:t>
            </a:r>
          </a:p>
          <a:p>
            <a:r>
              <a:rPr lang="en-US" sz="2200" dirty="0"/>
              <a:t>Amazon, Microsoft, and Google combined accounted for 57% of the global cloud computing market in 2018</a:t>
            </a:r>
          </a:p>
          <a:p>
            <a:r>
              <a:rPr lang="en-US" sz="2200" dirty="0"/>
              <a:t>Cloud Types – What’s the Difference?</a:t>
            </a:r>
          </a:p>
          <a:p>
            <a:pPr lvl="1"/>
            <a:r>
              <a:rPr lang="en-US" sz="1800" b="1" dirty="0"/>
              <a:t>Public cloud</a:t>
            </a:r>
            <a:r>
              <a:rPr lang="en-US" sz="1800" dirty="0"/>
              <a:t> – this refers to the model with which the services are delivered across the Internet</a:t>
            </a:r>
          </a:p>
          <a:p>
            <a:pPr lvl="1"/>
            <a:r>
              <a:rPr lang="en-US" sz="1800" b="1" dirty="0"/>
              <a:t>Private cloud</a:t>
            </a:r>
            <a:r>
              <a:rPr lang="en-US" sz="1800" dirty="0"/>
              <a:t> – it’s designed for internal use by a single organization</a:t>
            </a:r>
          </a:p>
          <a:p>
            <a:pPr lvl="1"/>
            <a:r>
              <a:rPr lang="en-US" sz="1800" b="1" dirty="0"/>
              <a:t>Hybrid cloud</a:t>
            </a:r>
            <a:r>
              <a:rPr lang="en-US" sz="1800" dirty="0"/>
              <a:t> – this is when a company uses both a public and a private cloud     </a:t>
            </a:r>
            <a:br>
              <a:rPr lang="en-US" sz="1800" dirty="0"/>
            </a:br>
            <a:r>
              <a:rPr lang="en-US" sz="1800" dirty="0"/>
              <a:t>                                              </a:t>
            </a:r>
            <a:r>
              <a:rPr lang="en-US" sz="1800" b="1" dirty="0"/>
              <a:t>Source:</a:t>
            </a:r>
            <a:r>
              <a:rPr lang="en-US" sz="1800" dirty="0"/>
              <a:t> </a:t>
            </a:r>
          </a:p>
          <a:p>
            <a:endParaRPr lang="en-US" dirty="0"/>
          </a:p>
        </p:txBody>
      </p:sp>
      <p:pic>
        <p:nvPicPr>
          <p:cNvPr id="5" name="Bilde 4">
            <a:extLst>
              <a:ext uri="{FF2B5EF4-FFF2-40B4-BE49-F238E27FC236}">
                <a16:creationId xmlns:a16="http://schemas.microsoft.com/office/drawing/2014/main" id="{EB259B60-310A-E749-AB47-3BD1EA0270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6019800"/>
            <a:ext cx="1403350" cy="360861"/>
          </a:xfrm>
          <a:prstGeom prst="rect">
            <a:avLst/>
          </a:prstGeom>
        </p:spPr>
      </p:pic>
    </p:spTree>
    <p:extLst>
      <p:ext uri="{BB962C8B-B14F-4D97-AF65-F5344CB8AC3E}">
        <p14:creationId xmlns:p14="http://schemas.microsoft.com/office/powerpoint/2010/main" val="1677421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0"/>
            <a:ext cx="8382000" cy="4525963"/>
          </a:xfrm>
        </p:spPr>
        <p:txBody>
          <a:bodyPr>
            <a:normAutofit fontScale="92500"/>
          </a:bodyPr>
          <a:lstStyle/>
          <a:p>
            <a:r>
              <a:rPr lang="en-US" dirty="0"/>
              <a:t>Collaboration with Cloud providers :</a:t>
            </a:r>
          </a:p>
          <a:p>
            <a:pPr lvl="1"/>
            <a:r>
              <a:rPr lang="en-US" sz="2200" dirty="0"/>
              <a:t>Cloud providers centrally maintain IT infrastructure for clients</a:t>
            </a:r>
          </a:p>
          <a:p>
            <a:pPr lvl="1"/>
            <a:r>
              <a:rPr lang="en-US" sz="2200" dirty="0"/>
              <a:t>Cloud providers employ experts for management and administration</a:t>
            </a:r>
          </a:p>
          <a:p>
            <a:pPr lvl="1"/>
            <a:r>
              <a:rPr lang="en-US" sz="2200" dirty="0"/>
              <a:t>Cloud providers focus on providing reliable IT services</a:t>
            </a:r>
          </a:p>
          <a:p>
            <a:pPr lvl="1"/>
            <a:r>
              <a:rPr lang="en-US" sz="2200" dirty="0"/>
              <a:t>Enterprises only rent the service they need and care</a:t>
            </a:r>
            <a:br>
              <a:rPr lang="en-US" dirty="0"/>
            </a:br>
            <a:endParaRPr lang="en-US" dirty="0"/>
          </a:p>
          <a:p>
            <a:r>
              <a:rPr lang="en-US" dirty="0"/>
              <a:t>Some benefits :</a:t>
            </a:r>
          </a:p>
          <a:p>
            <a:pPr lvl="1"/>
            <a:r>
              <a:rPr lang="en-US" sz="2200" dirty="0"/>
              <a:t>Industrial specialization will be improved</a:t>
            </a:r>
          </a:p>
          <a:p>
            <a:pPr lvl="1"/>
            <a:r>
              <a:rPr lang="en-US" sz="2200" dirty="0"/>
              <a:t>IT service performance will be optimized</a:t>
            </a:r>
          </a:p>
          <a:p>
            <a:pPr lvl="1"/>
            <a:r>
              <a:rPr lang="en-US" sz="2200" dirty="0"/>
              <a:t>Enterprise business focus will be enhanced</a:t>
            </a:r>
          </a:p>
          <a:p>
            <a:pPr lvl="1"/>
            <a:r>
              <a:rPr lang="en-US" sz="2200" dirty="0"/>
              <a:t>IT resource waste will be reduced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1"/>
            <a:ext cx="8229600" cy="457200"/>
          </a:xfrm>
        </p:spPr>
        <p:txBody>
          <a:bodyPr>
            <a:normAutofit fontScale="92500" lnSpcReduction="10000"/>
          </a:bodyPr>
          <a:lstStyle/>
          <a:p>
            <a:r>
              <a:rPr lang="en-US" dirty="0"/>
              <a:t>What does cloud computing achieve ?</a:t>
            </a:r>
          </a:p>
        </p:txBody>
      </p:sp>
      <p:pic>
        <p:nvPicPr>
          <p:cNvPr id="41986" name="Picture 2" descr="http://www.srlab.com.cn/images/ShakeHands.jpg"/>
          <p:cNvPicPr>
            <a:picLocks noChangeAspect="1" noChangeArrowheads="1"/>
          </p:cNvPicPr>
          <p:nvPr/>
        </p:nvPicPr>
        <p:blipFill>
          <a:blip r:embed="rId2" cstate="print"/>
          <a:srcRect t="5530" b="9677"/>
          <a:stretch>
            <a:fillRect/>
          </a:stretch>
        </p:blipFill>
        <p:spPr bwMode="auto">
          <a:xfrm>
            <a:off x="2560022" y="4343400"/>
            <a:ext cx="4023956"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Collaboration</a:t>
                      </a:r>
                    </a:p>
                  </a:txBody>
                  <a:tcPr anchor="ctr"/>
                </a:tc>
                <a:tc>
                  <a:txBody>
                    <a:bodyPr/>
                    <a:lstStyle/>
                    <a:p>
                      <a:pPr algn="l"/>
                      <a:r>
                        <a:rPr lang="en-US" i="1" dirty="0">
                          <a:solidFill>
                            <a:schemeClr val="tx1"/>
                          </a:solidFill>
                        </a:rPr>
                        <a:t>Enterprise needs</a:t>
                      </a:r>
                      <a:r>
                        <a:rPr lang="en-US" i="1" baseline="0" dirty="0">
                          <a:solidFill>
                            <a:schemeClr val="tx1"/>
                          </a:solidFill>
                        </a:rPr>
                        <a:t> to take care everything</a:t>
                      </a:r>
                      <a:endParaRPr lang="en-US" i="1" dirty="0">
                        <a:solidFill>
                          <a:schemeClr val="tx1"/>
                        </a:solidFill>
                      </a:endParaRPr>
                    </a:p>
                  </a:txBody>
                  <a:tcPr anchor="ctr"/>
                </a:tc>
                <a:tc>
                  <a:txBody>
                    <a:bodyPr/>
                    <a:lstStyle/>
                    <a:p>
                      <a:pPr algn="l"/>
                      <a:r>
                        <a:rPr lang="en-US" i="1" dirty="0">
                          <a:solidFill>
                            <a:schemeClr val="tx1"/>
                          </a:solidFill>
                        </a:rPr>
                        <a:t>Enterprise</a:t>
                      </a:r>
                      <a:r>
                        <a:rPr lang="en-US" i="1" baseline="0" dirty="0">
                          <a:solidFill>
                            <a:schemeClr val="tx1"/>
                          </a:solidFill>
                        </a:rPr>
                        <a:t> focuses on its own business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Management</a:t>
                      </a:r>
                    </a:p>
                  </a:txBody>
                  <a:tcPr anchor="ctr"/>
                </a:tc>
                <a:tc>
                  <a:txBody>
                    <a:bodyPr/>
                    <a:lstStyle/>
                    <a:p>
                      <a:pPr algn="l"/>
                      <a:r>
                        <a:rPr lang="en-US" i="1" dirty="0">
                          <a:solidFill>
                            <a:schemeClr val="tx1"/>
                          </a:solidFill>
                        </a:rPr>
                        <a:t>Enterprise works with poor manageability</a:t>
                      </a:r>
                    </a:p>
                  </a:txBody>
                  <a:tcPr anchor="ctr"/>
                </a:tc>
                <a:tc>
                  <a:txBody>
                    <a:bodyPr/>
                    <a:lstStyle/>
                    <a:p>
                      <a:pPr algn="l"/>
                      <a:r>
                        <a:rPr lang="en-US" i="1" dirty="0">
                          <a:solidFill>
                            <a:schemeClr val="tx1"/>
                          </a:solidFill>
                        </a:rPr>
                        <a:t>Cloud</a:t>
                      </a:r>
                      <a:r>
                        <a:rPr lang="en-US" i="1" baseline="0" dirty="0">
                          <a:solidFill>
                            <a:schemeClr val="tx1"/>
                          </a:solidFill>
                        </a:rPr>
                        <a:t> provider applies professional control</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Relationship</a:t>
                      </a:r>
                    </a:p>
                  </a:txBody>
                  <a:tcPr anchor="ctr"/>
                </a:tc>
                <a:tc>
                  <a:txBody>
                    <a:bodyPr/>
                    <a:lstStyle/>
                    <a:p>
                      <a:pPr algn="l"/>
                      <a:r>
                        <a:rPr lang="en-US" i="1" dirty="0">
                          <a:solidFill>
                            <a:schemeClr val="tx1"/>
                          </a:solidFill>
                        </a:rPr>
                        <a:t>Stand alone enterprise</a:t>
                      </a:r>
                    </a:p>
                  </a:txBody>
                  <a:tcPr anchor="ctr"/>
                </a:tc>
                <a:tc>
                  <a:txBody>
                    <a:bodyPr/>
                    <a:lstStyle/>
                    <a:p>
                      <a:pPr algn="l"/>
                      <a:r>
                        <a:rPr lang="en-US" i="1" dirty="0">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normAutofit lnSpcReduction="10000"/>
          </a:bodyPr>
          <a:lstStyle/>
          <a:p>
            <a:r>
              <a:rPr lang="en-US" dirty="0"/>
              <a:t>Traditional industry and market :</a:t>
            </a:r>
          </a:p>
          <a:p>
            <a:pPr lvl="1"/>
            <a:r>
              <a:rPr lang="en-US" dirty="0"/>
              <a:t>Enterprise seldom takes care about IT resource utilization</a:t>
            </a:r>
          </a:p>
          <a:p>
            <a:pPr lvl="1"/>
            <a:r>
              <a:rPr lang="en-US" dirty="0"/>
              <a:t>Enterprise owns their IT resource without well management</a:t>
            </a:r>
          </a:p>
          <a:p>
            <a:pPr lvl="1"/>
            <a:r>
              <a:rPr lang="en-US" dirty="0"/>
              <a:t>IT resource usually over invested for peak demand</a:t>
            </a:r>
            <a:br>
              <a:rPr lang="en-US" dirty="0"/>
            </a:br>
            <a:endParaRPr lang="en-US" dirty="0"/>
          </a:p>
          <a:p>
            <a:r>
              <a:rPr lang="en-US" dirty="0"/>
              <a:t>Some drawbacks :</a:t>
            </a:r>
          </a:p>
          <a:p>
            <a:pPr lvl="1"/>
            <a:r>
              <a:rPr lang="en-US" dirty="0"/>
              <a:t>Power and space utilization among enterprises are wasted</a:t>
            </a:r>
          </a:p>
          <a:p>
            <a:pPr lvl="1"/>
            <a:r>
              <a:rPr lang="en-US" dirty="0"/>
              <a:t>IT resources across enterprises cannot be shared</a:t>
            </a:r>
          </a:p>
          <a:p>
            <a:pPr lvl="1"/>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normAutofit/>
          </a:bodyPr>
          <a:lstStyle/>
          <a:p>
            <a:r>
              <a:rPr lang="en-US" dirty="0"/>
              <a:t>Collaboration with Cloud providers :</a:t>
            </a:r>
          </a:p>
          <a:p>
            <a:pPr lvl="1"/>
            <a:r>
              <a:rPr lang="en-US" sz="2000" dirty="0"/>
              <a:t>IT resources are centrically managed and optimized</a:t>
            </a:r>
          </a:p>
          <a:p>
            <a:pPr lvl="2"/>
            <a:r>
              <a:rPr lang="en-US" dirty="0"/>
              <a:t>Cloud provider builds performance optimized hardware</a:t>
            </a:r>
          </a:p>
          <a:p>
            <a:pPr lvl="2"/>
            <a:r>
              <a:rPr lang="en-US" dirty="0"/>
              <a:t>Cloud provider builds consolidated cooling system</a:t>
            </a:r>
          </a:p>
          <a:p>
            <a:pPr lvl="2"/>
            <a:r>
              <a:rPr lang="en-US" dirty="0"/>
              <a:t>Cloud provider will consider the geographic issues</a:t>
            </a:r>
          </a:p>
          <a:p>
            <a:pPr lvl="2"/>
            <a:r>
              <a:rPr lang="en-US" dirty="0"/>
              <a:t>Cloud provider will consider legal policy issues</a:t>
            </a:r>
            <a:br>
              <a:rPr lang="en-US" dirty="0"/>
            </a:br>
            <a:endParaRPr lang="en-US" dirty="0"/>
          </a:p>
          <a:p>
            <a:r>
              <a:rPr lang="en-US" dirty="0"/>
              <a:t>Some benefits :</a:t>
            </a:r>
          </a:p>
          <a:p>
            <a:pPr lvl="1"/>
            <a:r>
              <a:rPr lang="en-US" sz="2000" dirty="0"/>
              <a:t>IT infrastructure can be shared among enterprises</a:t>
            </a:r>
          </a:p>
          <a:p>
            <a:pPr lvl="1"/>
            <a:r>
              <a:rPr lang="en-US" sz="2000" dirty="0"/>
              <a:t>IT infrastructure performance and utilization can be optimized</a:t>
            </a:r>
          </a:p>
          <a:p>
            <a:pPr lvl="1"/>
            <a:r>
              <a:rPr lang="en-US" sz="2000" dirty="0"/>
              <a:t>Large-scale integrated optimization can be applied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6" name="Content Placeholder 2"/>
          <p:cNvSpPr>
            <a:spLocks noGrp="1"/>
          </p:cNvSpPr>
          <p:nvPr>
            <p:ph idx="1"/>
          </p:nvPr>
        </p:nvSpPr>
        <p:spPr>
          <a:xfrm>
            <a:off x="457200" y="1600201"/>
            <a:ext cx="8229600" cy="457200"/>
          </a:xfrm>
        </p:spPr>
        <p:txBody>
          <a:bodyPr>
            <a:normAutofit fontScale="92500" lnSpcReduction="10000"/>
          </a:bodyPr>
          <a:lstStyle/>
          <a:p>
            <a:r>
              <a:rPr lang="en-US" dirty="0"/>
              <a:t>What does cloud computing achieve ?</a:t>
            </a:r>
          </a:p>
        </p:txBody>
      </p:sp>
      <p:pic>
        <p:nvPicPr>
          <p:cNvPr id="46084" name="Picture 4" descr="http://achieving-your-potential.com/tree%20in%20hand.jpg"/>
          <p:cNvPicPr>
            <a:picLocks noChangeAspect="1" noChangeArrowheads="1"/>
          </p:cNvPicPr>
          <p:nvPr/>
        </p:nvPicPr>
        <p:blipFill>
          <a:blip r:embed="rId2" cstate="print"/>
          <a:srcRect t="20593" b="14455"/>
          <a:stretch>
            <a:fillRect/>
          </a:stretch>
        </p:blipFill>
        <p:spPr bwMode="auto">
          <a:xfrm>
            <a:off x="2473675" y="4191000"/>
            <a:ext cx="4196650"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IT Resource Utilization</a:t>
                      </a:r>
                    </a:p>
                  </a:txBody>
                  <a:tcPr anchor="ctr"/>
                </a:tc>
                <a:tc>
                  <a:txBody>
                    <a:bodyPr/>
                    <a:lstStyle/>
                    <a:p>
                      <a:pPr algn="l"/>
                      <a:r>
                        <a:rPr lang="en-US" i="1" dirty="0">
                          <a:solidFill>
                            <a:schemeClr val="tx1"/>
                          </a:solidFill>
                        </a:rPr>
                        <a:t>IT</a:t>
                      </a:r>
                      <a:r>
                        <a:rPr lang="en-US" i="1" baseline="0" dirty="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a:solidFill>
                            <a:schemeClr val="tx1"/>
                          </a:solidFill>
                        </a:rPr>
                        <a:t>Share to improve utilization of IT resource</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Power</a:t>
                      </a:r>
                      <a:r>
                        <a:rPr lang="en-US" b="1" i="1" baseline="0" dirty="0"/>
                        <a:t> </a:t>
                      </a:r>
                      <a:r>
                        <a:rPr lang="en-US" b="1" i="1" dirty="0"/>
                        <a:t>Consumption</a:t>
                      </a:r>
                    </a:p>
                  </a:txBody>
                  <a:tcPr anchor="ctr"/>
                </a:tc>
                <a:tc>
                  <a:txBody>
                    <a:bodyPr/>
                    <a:lstStyle/>
                    <a:p>
                      <a:pPr algn="l"/>
                      <a:r>
                        <a:rPr lang="en-US" i="1" dirty="0">
                          <a:solidFill>
                            <a:schemeClr val="tx1"/>
                          </a:solidFill>
                        </a:rPr>
                        <a:t>Waste power and cooling</a:t>
                      </a:r>
                      <a:r>
                        <a:rPr lang="en-US" i="1" baseline="0" dirty="0">
                          <a:solidFill>
                            <a:schemeClr val="tx1"/>
                          </a:solidFill>
                        </a:rPr>
                        <a:t> system</a:t>
                      </a:r>
                      <a:endParaRPr lang="en-US" i="1" dirty="0">
                        <a:solidFill>
                          <a:schemeClr val="tx1"/>
                        </a:solidFill>
                      </a:endParaRPr>
                    </a:p>
                  </a:txBody>
                  <a:tcPr anchor="ctr"/>
                </a:tc>
                <a:tc>
                  <a:txBody>
                    <a:bodyPr/>
                    <a:lstStyle/>
                    <a:p>
                      <a:pPr algn="l"/>
                      <a:r>
                        <a:rPr lang="en-US" i="1" dirty="0">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62" y="1117937"/>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p>
        </p:txBody>
      </p:sp>
      <p:pic>
        <p:nvPicPr>
          <p:cNvPr id="3" name="Picture 2" descr="C:\Users\Andy\AppData\Local\Microsoft\Windows\Temporary Internet Files\Content.IE5\AKOK3RTZ\MPj04276710000[1].jpg"/>
          <p:cNvPicPr>
            <a:picLocks noChangeAspect="1" noChangeArrowheads="1"/>
          </p:cNvPicPr>
          <p:nvPr/>
        </p:nvPicPr>
        <p:blipFill>
          <a:blip r:embed="rId2" cstate="print"/>
          <a:srcRect t="14858" b="4246"/>
          <a:stretch>
            <a:fillRect/>
          </a:stretch>
        </p:blipFill>
        <p:spPr bwMode="auto">
          <a:xfrm>
            <a:off x="1104900" y="2438400"/>
            <a:ext cx="6934200" cy="3733800"/>
          </a:xfrm>
          <a:prstGeom prst="roundRect">
            <a:avLst>
              <a:gd name="adj" fmla="val 4422"/>
            </a:avLst>
          </a:prstGeom>
          <a:noFill/>
          <a:effectLst>
            <a:outerShdw blurRad="63500" sx="102000" sy="102000" algn="ctr" rotWithShape="0">
              <a:prstClr val="black">
                <a:alpha val="40000"/>
              </a:prst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normAutofit fontScale="92500"/>
          </a:bodyPr>
          <a:lstStyle/>
          <a:p>
            <a:r>
              <a:rPr lang="en-US" dirty="0"/>
              <a:t>Traditional local computing power requirement :</a:t>
            </a:r>
          </a:p>
          <a:p>
            <a:pPr lvl="1"/>
            <a:r>
              <a:rPr lang="en-US" dirty="0"/>
              <a:t>One need to buy your own personal computer</a:t>
            </a:r>
          </a:p>
          <a:p>
            <a:pPr lvl="1"/>
            <a:r>
              <a:rPr lang="en-US" dirty="0"/>
              <a:t>Buy powerful processor if you need intensive computing</a:t>
            </a:r>
          </a:p>
          <a:p>
            <a:pPr lvl="1"/>
            <a:r>
              <a:rPr lang="en-US" dirty="0"/>
              <a:t>Buy large memory to meet application requirement</a:t>
            </a:r>
          </a:p>
          <a:p>
            <a:pPr lvl="1"/>
            <a:r>
              <a:rPr lang="en-US" dirty="0"/>
              <a:t>Install a high number of applications in need</a:t>
            </a:r>
            <a:br>
              <a:rPr lang="en-US" dirty="0"/>
            </a:br>
            <a:endParaRPr lang="en-US" dirty="0"/>
          </a:p>
          <a:p>
            <a:r>
              <a:rPr lang="en-US" dirty="0"/>
              <a:t>Some drawbacks :</a:t>
            </a:r>
          </a:p>
          <a:p>
            <a:pPr lvl="1"/>
            <a:r>
              <a:rPr lang="en-US" dirty="0"/>
              <a:t>One can hardly replicate the same system environment</a:t>
            </a:r>
          </a:p>
          <a:p>
            <a:pPr lvl="1"/>
            <a:r>
              <a:rPr lang="en-US" dirty="0"/>
              <a:t>One needs to regularly update or upgrade software and hardware</a:t>
            </a:r>
          </a:p>
          <a:p>
            <a:pPr lvl="1"/>
            <a:r>
              <a:rPr lang="en-US" dirty="0"/>
              <a:t>One needs to reinstall all applications if you reinstall the OS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a:xfrm>
            <a:off x="457200" y="1600200"/>
            <a:ext cx="8305800" cy="4525963"/>
          </a:xfrm>
        </p:spPr>
        <p:txBody>
          <a:bodyPr>
            <a:normAutofit fontScale="92500" lnSpcReduction="10000"/>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a:xfrm>
            <a:off x="457200" y="1600201"/>
            <a:ext cx="8229600" cy="533400"/>
          </a:xfrm>
        </p:spPr>
        <p:txBody>
          <a:bodyPr/>
          <a:lstStyle/>
          <a:p>
            <a:r>
              <a:rPr lang="en-US" dirty="0"/>
              <a:t>What does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Hardware</a:t>
                      </a:r>
                      <a:r>
                        <a:rPr lang="en-US" b="1" i="1" baseline="0" dirty="0"/>
                        <a:t> Requirement</a:t>
                      </a:r>
                      <a:endParaRPr lang="en-US" b="1" i="1" dirty="0"/>
                    </a:p>
                  </a:txBody>
                  <a:tcPr anchor="ctr"/>
                </a:tc>
                <a:tc>
                  <a:txBody>
                    <a:bodyPr/>
                    <a:lstStyle/>
                    <a:p>
                      <a:pPr algn="l"/>
                      <a:r>
                        <a:rPr lang="en-US" i="1" dirty="0">
                          <a:solidFill>
                            <a:schemeClr val="tx1"/>
                          </a:solidFill>
                        </a:rPr>
                        <a:t>User needs to</a:t>
                      </a:r>
                      <a:r>
                        <a:rPr lang="en-US" i="1" baseline="0" dirty="0">
                          <a:solidFill>
                            <a:schemeClr val="tx1"/>
                          </a:solidFill>
                        </a:rPr>
                        <a:t> buy powerful hardware</a:t>
                      </a:r>
                      <a:endParaRPr lang="en-US" i="1" dirty="0">
                        <a:solidFill>
                          <a:schemeClr val="tx1"/>
                        </a:solidFill>
                      </a:endParaRPr>
                    </a:p>
                  </a:txBody>
                  <a:tcPr anchor="ctr"/>
                </a:tc>
                <a:tc>
                  <a:txBody>
                    <a:bodyPr/>
                    <a:lstStyle/>
                    <a:p>
                      <a:pPr algn="l"/>
                      <a:r>
                        <a:rPr lang="en-US" i="1" baseline="0" dirty="0">
                          <a:solidFill>
                            <a:schemeClr val="tx1"/>
                          </a:solidFill>
                        </a:rPr>
                        <a:t>Only basic hardware to connect to internet</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Software Requirement</a:t>
                      </a:r>
                    </a:p>
                  </a:txBody>
                  <a:tcPr anchor="ctr"/>
                </a:tc>
                <a:tc>
                  <a:txBody>
                    <a:bodyPr/>
                    <a:lstStyle/>
                    <a:p>
                      <a:pPr algn="l"/>
                      <a:r>
                        <a:rPr lang="en-US" i="1" dirty="0">
                          <a:solidFill>
                            <a:schemeClr val="tx1"/>
                          </a:solidFill>
                        </a:rPr>
                        <a:t>Install application</a:t>
                      </a:r>
                      <a:r>
                        <a:rPr lang="en-US" i="1" baseline="0" dirty="0">
                          <a:solidFill>
                            <a:schemeClr val="tx1"/>
                          </a:solidFill>
                        </a:rPr>
                        <a:t> in local computer</a:t>
                      </a:r>
                      <a:endParaRPr lang="en-US" i="1" dirty="0">
                        <a:solidFill>
                          <a:schemeClr val="tx1"/>
                        </a:solidFill>
                      </a:endParaRPr>
                    </a:p>
                  </a:txBody>
                  <a:tcPr anchor="ctr"/>
                </a:tc>
                <a:tc>
                  <a:txBody>
                    <a:bodyPr/>
                    <a:lstStyle/>
                    <a:p>
                      <a:pPr algn="l"/>
                      <a:r>
                        <a:rPr lang="en-US" i="1" dirty="0">
                          <a:solidFill>
                            <a:schemeClr val="tx1"/>
                          </a:solidFill>
                        </a:rPr>
                        <a:t>No local installation</a:t>
                      </a:r>
                      <a:r>
                        <a:rPr lang="en-US" i="1" baseline="0" dirty="0">
                          <a:solidFill>
                            <a:schemeClr val="tx1"/>
                          </a:solidFill>
                        </a:rPr>
                        <a:t> requirement</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Portability</a:t>
                      </a:r>
                    </a:p>
                  </a:txBody>
                  <a:tcPr anchor="ctr"/>
                </a:tc>
                <a:tc>
                  <a:txBody>
                    <a:bodyPr/>
                    <a:lstStyle/>
                    <a:p>
                      <a:pPr algn="l"/>
                      <a:r>
                        <a:rPr lang="en-US" i="1" dirty="0">
                          <a:solidFill>
                            <a:schemeClr val="tx1"/>
                          </a:solidFill>
                        </a:rPr>
                        <a:t>Hard to</a:t>
                      </a:r>
                      <a:r>
                        <a:rPr lang="en-US" i="1" baseline="0" dirty="0">
                          <a:solidFill>
                            <a:schemeClr val="tx1"/>
                          </a:solidFill>
                        </a:rPr>
                        <a:t> be portable</a:t>
                      </a:r>
                      <a:endParaRPr lang="en-US" i="1" dirty="0">
                        <a:solidFill>
                          <a:schemeClr val="tx1"/>
                        </a:solidFill>
                      </a:endParaRPr>
                    </a:p>
                  </a:txBody>
                  <a:tcPr anchor="ctr"/>
                </a:tc>
                <a:tc>
                  <a:txBody>
                    <a:bodyPr/>
                    <a:lstStyle/>
                    <a:p>
                      <a:pPr algn="l"/>
                      <a:r>
                        <a:rPr lang="en-US" i="1" dirty="0">
                          <a:solidFill>
                            <a:schemeClr val="tx1"/>
                          </a:solidFill>
                        </a:rPr>
                        <a:t>Natively</a:t>
                      </a:r>
                      <a:r>
                        <a:rPr lang="en-US" i="1" baseline="0" dirty="0">
                          <a:solidFill>
                            <a:schemeClr val="tx1"/>
                          </a:solidFill>
                        </a:rPr>
                        <a:t> portable</a:t>
                      </a:r>
                      <a:endParaRPr lang="en-US" i="1" dirty="0">
                        <a:solidFill>
                          <a:schemeClr val="tx1"/>
                        </a:solidFill>
                      </a:endParaRPr>
                    </a:p>
                  </a:txBody>
                  <a:tcPr anchor="ctr"/>
                </a:tc>
                <a:extLst>
                  <a:ext uri="{0D108BD9-81ED-4DB2-BD59-A6C34878D82A}">
                    <a16:rowId xmlns:a16="http://schemas.microsoft.com/office/drawing/2014/main" val="10003"/>
                  </a:ext>
                </a:extLst>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normAutofit fontScale="92500"/>
          </a:bodyPr>
          <a:lstStyle/>
          <a:p>
            <a:r>
              <a:rPr lang="en-US" dirty="0"/>
              <a:t>Traditional local storage power requirement :</a:t>
            </a:r>
          </a:p>
          <a:p>
            <a:pPr lvl="1"/>
            <a:r>
              <a:rPr lang="en-US" dirty="0"/>
              <a:t>User programs and data files are stored in local devices</a:t>
            </a:r>
          </a:p>
          <a:p>
            <a:pPr lvl="1"/>
            <a:r>
              <a:rPr lang="en-US" dirty="0"/>
              <a:t>User has to backup data regularly preventing hardware damage</a:t>
            </a:r>
            <a:br>
              <a:rPr lang="en-US" dirty="0"/>
            </a:br>
            <a:endParaRPr lang="en-US" dirty="0"/>
          </a:p>
          <a:p>
            <a:r>
              <a:rPr lang="en-US" dirty="0"/>
              <a:t>Some drawbacks :</a:t>
            </a:r>
          </a:p>
          <a:p>
            <a:pPr lvl="1"/>
            <a:r>
              <a:rPr lang="en-US" dirty="0"/>
              <a:t>Storage space may not enough for burst data requirement</a:t>
            </a:r>
          </a:p>
          <a:p>
            <a:pPr lvl="1"/>
            <a:r>
              <a:rPr lang="en-US" dirty="0"/>
              <a:t>Storage space may be over needed which result in resource waste</a:t>
            </a:r>
          </a:p>
          <a:p>
            <a:pPr lvl="1"/>
            <a:r>
              <a:rPr lang="en-US" dirty="0"/>
              <a:t>Data consistency is hard to maintain between computers</a:t>
            </a:r>
          </a:p>
          <a:p>
            <a:pPr lvl="1"/>
            <a:r>
              <a:rPr lang="en-US" dirty="0"/>
              <a:t>Need to sacrifice part of storage space for data backup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Cloud Computing ?</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normAutofit fontScale="92500"/>
          </a:bodyPr>
          <a:lstStyle/>
          <a:p>
            <a:r>
              <a:rPr lang="en-US" dirty="0"/>
              <a:t>Using Cloud Computing services :</a:t>
            </a:r>
          </a:p>
          <a:p>
            <a:pPr lvl="1"/>
            <a:r>
              <a:rPr lang="en-US" dirty="0"/>
              <a:t>User programs and data files are stored in the cloud</a:t>
            </a:r>
          </a:p>
          <a:p>
            <a:pPr lvl="1"/>
            <a:r>
              <a:rPr lang="en-US" dirty="0"/>
              <a:t>Cloud service provider will guarantee the data availability</a:t>
            </a:r>
            <a:br>
              <a:rPr lang="en-US" dirty="0"/>
            </a:br>
            <a:endParaRPr lang="en-US" dirty="0"/>
          </a:p>
          <a:p>
            <a:r>
              <a:rPr lang="en-US" dirty="0"/>
              <a:t>Some benefits :</a:t>
            </a:r>
          </a:p>
          <a:p>
            <a:pPr lvl="1"/>
            <a:r>
              <a:rPr lang="en-US" dirty="0"/>
              <a:t>One can dynamically allocate storage space on demand</a:t>
            </a:r>
          </a:p>
          <a:p>
            <a:pPr lvl="1"/>
            <a:r>
              <a:rPr lang="en-US" dirty="0"/>
              <a:t>One can access data anywhere through the Internet</a:t>
            </a:r>
          </a:p>
          <a:p>
            <a:pPr lvl="1"/>
            <a:r>
              <a:rPr lang="en-US" dirty="0"/>
              <a:t>No need to care about data consistency between computers</a:t>
            </a:r>
          </a:p>
          <a:p>
            <a:pPr lvl="1"/>
            <a:r>
              <a:rPr lang="en-US" dirty="0"/>
              <a:t>No need to care about data loss due to hardware damage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6" name="Content Placeholder 2"/>
          <p:cNvSpPr>
            <a:spLocks noGrp="1"/>
          </p:cNvSpPr>
          <p:nvPr>
            <p:ph idx="1"/>
          </p:nvPr>
        </p:nvSpPr>
        <p:spPr>
          <a:xfrm>
            <a:off x="457200" y="1600201"/>
            <a:ext cx="8229600" cy="533400"/>
          </a:xfrm>
        </p:spPr>
        <p:txBody>
          <a:bodyPr/>
          <a:lstStyle/>
          <a:p>
            <a:r>
              <a:rPr lang="en-US" dirty="0"/>
              <a:t>What does cloud computing achieve ?</a:t>
            </a:r>
          </a:p>
        </p:txBody>
      </p:sp>
      <p:pic>
        <p:nvPicPr>
          <p:cNvPr id="55298" name="Picture 2" descr="http://storageeffect.media.seagate.com/files/2010/07/digital_lockers_in_the_sky.jpg"/>
          <p:cNvPicPr>
            <a:picLocks noChangeAspect="1" noChangeArrowheads="1"/>
          </p:cNvPicPr>
          <p:nvPr/>
        </p:nvPicPr>
        <p:blipFill>
          <a:blip r:embed="rId2" cstate="print"/>
          <a:srcRect t="13333" b="8333"/>
          <a:stretch>
            <a:fillRect/>
          </a:stretch>
        </p:blipFill>
        <p:spPr bwMode="auto">
          <a:xfrm>
            <a:off x="2645048" y="4361688"/>
            <a:ext cx="3853904"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Storage Space</a:t>
                      </a:r>
                    </a:p>
                  </a:txBody>
                  <a:tcPr anchor="ctr"/>
                </a:tc>
                <a:tc>
                  <a:txBody>
                    <a:bodyPr/>
                    <a:lstStyle/>
                    <a:p>
                      <a:pPr algn="l"/>
                      <a:r>
                        <a:rPr lang="en-US" i="1" dirty="0">
                          <a:solidFill>
                            <a:schemeClr val="tx1"/>
                          </a:solidFill>
                        </a:rPr>
                        <a:t>Limited to local disk</a:t>
                      </a:r>
                      <a:r>
                        <a:rPr lang="en-US" i="1" baseline="0" dirty="0">
                          <a:solidFill>
                            <a:schemeClr val="tx1"/>
                          </a:solidFill>
                        </a:rPr>
                        <a:t>, may be under utilized</a:t>
                      </a:r>
                      <a:endParaRPr lang="en-US" i="1" dirty="0">
                        <a:solidFill>
                          <a:schemeClr val="tx1"/>
                        </a:solidFill>
                      </a:endParaRPr>
                    </a:p>
                  </a:txBody>
                  <a:tcPr anchor="ctr"/>
                </a:tc>
                <a:tc>
                  <a:txBody>
                    <a:bodyPr/>
                    <a:lstStyle/>
                    <a:p>
                      <a:pPr algn="l"/>
                      <a:r>
                        <a:rPr lang="en-US" i="1" dirty="0">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dirty="0"/>
                        <a:t>Storage Data Consistency</a:t>
                      </a:r>
                    </a:p>
                  </a:txBody>
                  <a:tcPr anchor="ctr"/>
                </a:tc>
                <a:tc>
                  <a:txBody>
                    <a:bodyPr/>
                    <a:lstStyle/>
                    <a:p>
                      <a:pPr algn="l"/>
                      <a:r>
                        <a:rPr lang="en-US" i="1" dirty="0">
                          <a:solidFill>
                            <a:schemeClr val="tx1"/>
                          </a:solidFill>
                        </a:rPr>
                        <a:t>Difficult to</a:t>
                      </a:r>
                      <a:r>
                        <a:rPr lang="en-US" i="1" baseline="0" dirty="0">
                          <a:solidFill>
                            <a:schemeClr val="tx1"/>
                          </a:solidFill>
                        </a:rPr>
                        <a:t> maintain data consistency</a:t>
                      </a:r>
                      <a:endParaRPr lang="en-US" i="1" dirty="0">
                        <a:solidFill>
                          <a:schemeClr val="tx1"/>
                        </a:solidFill>
                      </a:endParaRPr>
                    </a:p>
                  </a:txBody>
                  <a:tcPr anchor="ctr"/>
                </a:tc>
                <a:tc>
                  <a:txBody>
                    <a:bodyPr/>
                    <a:lstStyle/>
                    <a:p>
                      <a:pPr algn="l"/>
                      <a:r>
                        <a:rPr lang="en-US" i="1" dirty="0">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dirty="0"/>
                        <a:t>Availability</a:t>
                      </a:r>
                    </a:p>
                  </a:txBody>
                  <a:tcPr anchor="ctr"/>
                </a:tc>
                <a:tc>
                  <a:txBody>
                    <a:bodyPr/>
                    <a:lstStyle/>
                    <a:p>
                      <a:pPr algn="l"/>
                      <a:r>
                        <a:rPr lang="en-US" i="1" dirty="0">
                          <a:solidFill>
                            <a:schemeClr val="tx1"/>
                          </a:solidFill>
                        </a:rPr>
                        <a:t>Regular user</a:t>
                      </a:r>
                      <a:r>
                        <a:rPr lang="en-US" i="1" baseline="0" dirty="0">
                          <a:solidFill>
                            <a:schemeClr val="tx1"/>
                          </a:solidFill>
                        </a:rPr>
                        <a:t> </a:t>
                      </a:r>
                      <a:r>
                        <a:rPr lang="en-US" i="1" dirty="0">
                          <a:solidFill>
                            <a:schemeClr val="tx1"/>
                          </a:solidFill>
                        </a:rPr>
                        <a:t>backup</a:t>
                      </a:r>
                    </a:p>
                  </a:txBody>
                  <a:tcPr anchor="ctr"/>
                </a:tc>
                <a:tc>
                  <a:txBody>
                    <a:bodyPr/>
                    <a:lstStyle/>
                    <a:p>
                      <a:pPr algn="l"/>
                      <a:r>
                        <a:rPr lang="en-US" i="1" dirty="0">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p:txBody>
          <a:bodyPr/>
          <a:lstStyle/>
          <a:p>
            <a:r>
              <a:rPr lang="en-US" dirty="0"/>
              <a:t>Traditional computing resource :</a:t>
            </a:r>
          </a:p>
          <a:p>
            <a:pPr lvl="1"/>
            <a:r>
              <a:rPr lang="en-US" dirty="0"/>
              <a:t>One can connect to the Internet by personal computer</a:t>
            </a:r>
          </a:p>
          <a:p>
            <a:pPr lvl="1"/>
            <a:r>
              <a:rPr lang="en-US" dirty="0"/>
              <a:t>Only personal computer can deliver reasonable computing power</a:t>
            </a:r>
          </a:p>
          <a:p>
            <a:pPr lvl="1"/>
            <a:r>
              <a:rPr lang="en-US" dirty="0"/>
              <a:t>Small devices cannot perform incentive computation due to their power and hardware limitation</a:t>
            </a:r>
            <a:br>
              <a:rPr lang="en-US" dirty="0"/>
            </a:br>
            <a:endParaRPr lang="en-US" dirty="0"/>
          </a:p>
          <a:p>
            <a:r>
              <a:rPr lang="en-US" dirty="0"/>
              <a:t>Some drawbacks :</a:t>
            </a:r>
          </a:p>
          <a:p>
            <a:pPr lvl="1"/>
            <a:r>
              <a:rPr lang="en-US" dirty="0"/>
              <a:t>Computing power is not portable</a:t>
            </a:r>
          </a:p>
          <a:p>
            <a:pPr lvl="1"/>
            <a:r>
              <a:rPr lang="en-US" dirty="0"/>
              <a:t>Small devices can only perform simplified works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a:xfrm>
            <a:off x="457200" y="1600200"/>
            <a:ext cx="8458200" cy="4525963"/>
          </a:xfrm>
        </p:spPr>
        <p:txBody>
          <a:bodyPr>
            <a:normAutofit fontScale="92500"/>
          </a:bodyPr>
          <a:lstStyle/>
          <a:p>
            <a:r>
              <a:rPr lang="en-US" dirty="0"/>
              <a:t>Devices collaborate with Cloud services :</a:t>
            </a:r>
          </a:p>
          <a:p>
            <a:pPr lvl="1"/>
            <a:r>
              <a:rPr lang="en-US" dirty="0"/>
              <a:t>Device connects to the Internet through wireless network</a:t>
            </a:r>
          </a:p>
          <a:p>
            <a:pPr lvl="1"/>
            <a:r>
              <a:rPr lang="en-US" dirty="0"/>
              <a:t>Device accesses cloud services through web service interface</a:t>
            </a:r>
          </a:p>
          <a:p>
            <a:pPr lvl="1"/>
            <a:r>
              <a:rPr lang="en-US" dirty="0"/>
              <a:t>Device sends computing incentive jobs into cloud and wait for results</a:t>
            </a:r>
            <a:br>
              <a:rPr lang="en-US" dirty="0"/>
            </a:br>
            <a:endParaRPr lang="en-US" dirty="0"/>
          </a:p>
          <a:p>
            <a:r>
              <a:rPr lang="en-US" dirty="0"/>
              <a:t>Some benefits :</a:t>
            </a:r>
          </a:p>
          <a:p>
            <a:pPr lvl="1"/>
            <a:r>
              <a:rPr lang="en-US" dirty="0"/>
              <a:t>User can easily access cloud service through small devices</a:t>
            </a:r>
          </a:p>
          <a:p>
            <a:pPr lvl="1"/>
            <a:r>
              <a:rPr lang="en-US" dirty="0"/>
              <a:t>User can access almost unlimited computing power anywhere</a:t>
            </a:r>
          </a:p>
          <a:p>
            <a:pPr lvl="1"/>
            <a:r>
              <a:rPr lang="en-US" dirty="0"/>
              <a:t>Small devices can be intelligently managed through cloud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7" name="Content Placeholder 2"/>
          <p:cNvSpPr>
            <a:spLocks noGrp="1"/>
          </p:cNvSpPr>
          <p:nvPr>
            <p:ph idx="1"/>
          </p:nvPr>
        </p:nvSpPr>
        <p:spPr>
          <a:xfrm>
            <a:off x="457200" y="1600201"/>
            <a:ext cx="8229600" cy="533400"/>
          </a:xfrm>
        </p:spPr>
        <p:txBody>
          <a:bodyPr/>
          <a:lstStyle/>
          <a:p>
            <a:r>
              <a:rPr lang="en-US" dirty="0"/>
              <a:t>What does cloud computing achieve ?</a:t>
            </a:r>
          </a:p>
        </p:txBody>
      </p:sp>
      <p:pic>
        <p:nvPicPr>
          <p:cNvPr id="58372" name="Picture 4" descr="http://farm3.static.flickr.com/2501/4123373317_52a5f28d48_z.jpg?zz=1"/>
          <p:cNvPicPr>
            <a:picLocks noChangeAspect="1" noChangeArrowheads="1"/>
          </p:cNvPicPr>
          <p:nvPr/>
        </p:nvPicPr>
        <p:blipFill>
          <a:blip r:embed="rId2" cstate="print"/>
          <a:srcRect t="34999" b="3333"/>
          <a:stretch>
            <a:fillRect/>
          </a:stretch>
        </p:blipFill>
        <p:spPr bwMode="auto">
          <a:xfrm>
            <a:off x="1935892" y="4243387"/>
            <a:ext cx="5074508" cy="2346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Computing Power</a:t>
                      </a:r>
                    </a:p>
                  </a:txBody>
                  <a:tcPr anchor="ctr"/>
                </a:tc>
                <a:tc>
                  <a:txBody>
                    <a:bodyPr/>
                    <a:lstStyle/>
                    <a:p>
                      <a:pPr algn="l"/>
                      <a:r>
                        <a:rPr lang="en-US" i="1" dirty="0">
                          <a:solidFill>
                            <a:schemeClr val="tx1"/>
                          </a:solidFill>
                        </a:rPr>
                        <a:t>Only</a:t>
                      </a:r>
                      <a:r>
                        <a:rPr lang="en-US" i="1" baseline="0" dirty="0">
                          <a:solidFill>
                            <a:schemeClr val="tx1"/>
                          </a:solidFill>
                        </a:rPr>
                        <a:t> accessed through desktop computer</a:t>
                      </a:r>
                      <a:endParaRPr lang="en-US" i="1" dirty="0">
                        <a:solidFill>
                          <a:schemeClr val="tx1"/>
                        </a:solidFill>
                      </a:endParaRPr>
                    </a:p>
                  </a:txBody>
                  <a:tcPr anchor="ctr"/>
                </a:tc>
                <a:tc>
                  <a:txBody>
                    <a:bodyPr/>
                    <a:lstStyle/>
                    <a:p>
                      <a:pPr algn="l"/>
                      <a:r>
                        <a:rPr lang="en-US" i="1" dirty="0">
                          <a:solidFill>
                            <a:schemeClr val="tx1"/>
                          </a:solidFill>
                        </a:rPr>
                        <a:t>Accessed</a:t>
                      </a:r>
                      <a:r>
                        <a:rPr lang="en-US" i="1" baseline="0" dirty="0">
                          <a:solidFill>
                            <a:schemeClr val="tx1"/>
                          </a:solidFill>
                        </a:rPr>
                        <a:t> through small smart devices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Small</a:t>
                      </a:r>
                      <a:r>
                        <a:rPr lang="en-US" b="1" i="1" baseline="0" dirty="0"/>
                        <a:t> Device Intelligence</a:t>
                      </a:r>
                      <a:endParaRPr lang="en-US" b="1" i="1" dirty="0"/>
                    </a:p>
                  </a:txBody>
                  <a:tcPr anchor="ctr"/>
                </a:tc>
                <a:tc>
                  <a:txBody>
                    <a:bodyPr/>
                    <a:lstStyle/>
                    <a:p>
                      <a:pPr algn="l"/>
                      <a:r>
                        <a:rPr lang="en-US" i="1" dirty="0">
                          <a:solidFill>
                            <a:schemeClr val="tx1"/>
                          </a:solidFill>
                        </a:rPr>
                        <a:t>Functionalities</a:t>
                      </a:r>
                      <a:r>
                        <a:rPr lang="en-US" i="1" baseline="0" dirty="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a:solidFill>
                            <a:schemeClr val="tx1"/>
                          </a:solidFill>
                        </a:rPr>
                        <a:t>Shift</a:t>
                      </a:r>
                      <a:r>
                        <a:rPr lang="en-US" i="1" baseline="0" dirty="0">
                          <a:solidFill>
                            <a:schemeClr val="tx1"/>
                          </a:solidFill>
                        </a:rPr>
                        <a:t> computing incentive jobs into cloud, and then wait for results</a:t>
                      </a:r>
                      <a:endParaRPr lang="en-US" i="1" dirty="0">
                        <a:solidFill>
                          <a:schemeClr val="tx1"/>
                        </a:solidFill>
                      </a:endParaRP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Clr>
                <a:schemeClr val="bg1">
                  <a:lumMod val="75000"/>
                </a:schemeClr>
              </a:buClr>
            </a:pPr>
            <a:r>
              <a:rPr lang="en-US" dirty="0">
                <a:solidFill>
                  <a:schemeClr val="bg1">
                    <a:lumMod val="75000"/>
                  </a:schemeClr>
                </a:solidFill>
              </a:rPr>
              <a:t>What is Cloud Computing ?</a:t>
            </a:r>
          </a:p>
          <a:p>
            <a:pPr lvl="1">
              <a:buClr>
                <a:schemeClr val="bg1">
                  <a:lumMod val="75000"/>
                </a:schemeClr>
              </a:buClr>
            </a:pPr>
            <a:r>
              <a:rPr lang="en-US" dirty="0">
                <a:solidFill>
                  <a:schemeClr val="bg1">
                    <a:lumMod val="75000"/>
                  </a:schemeClr>
                </a:solidFill>
              </a:rPr>
              <a:t>Properties and characteristics</a:t>
            </a:r>
          </a:p>
          <a:p>
            <a:pPr lvl="1">
              <a:buClr>
                <a:schemeClr val="bg1">
                  <a:lumMod val="75000"/>
                </a:schemeClr>
              </a:buClr>
            </a:pPr>
            <a:r>
              <a:rPr lang="en-US" dirty="0">
                <a:solidFill>
                  <a:schemeClr val="bg1">
                    <a:lumMod val="75000"/>
                  </a:schemeClr>
                </a:solidFill>
              </a:rPr>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Build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 like your new house to have. But that is a hard work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Properties and characteristics</a:t>
            </a: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381000" y="1358205"/>
            <a:ext cx="8458200" cy="1384995"/>
          </a:xfrm>
          <a:prstGeom prst="rect">
            <a:avLst/>
          </a:prstGeom>
          <a:noFill/>
        </p:spPr>
        <p:txBody>
          <a:bodyPr wrap="square" lIns="91440" tIns="45720" rIns="91440" bIns="45720">
            <a:spAutoFit/>
          </a:bodyPr>
          <a:lstStyle/>
          <a:p>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of is to enjoy your life!! There is nothing you can do with the house except living in it.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4111" y="2551837"/>
            <a:ext cx="6175793"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this to</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fontScale="92500" lnSpcReduction="20000"/>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existing IT system solutions, which are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r>
              <a:rPr lang="en-US" sz="2000" dirty="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sz="2000" dirty="0"/>
              <a:t>The consumer does not manage or control the underlying cloud infrastructure but has control over operating systems, storage, deployed applications, and possibly limited control of select networking components.</a:t>
            </a:r>
          </a:p>
          <a:p>
            <a:r>
              <a:rPr lang="en-US" dirty="0"/>
              <a:t>Examples :</a:t>
            </a:r>
          </a:p>
          <a:p>
            <a:pPr lvl="1"/>
            <a:r>
              <a:rPr lang="en-US" sz="2000" dirty="0"/>
              <a:t>Amazon EC2</a:t>
            </a:r>
          </a:p>
          <a:p>
            <a:pPr lvl="1"/>
            <a:r>
              <a:rPr lang="en-US" sz="2000" dirty="0" err="1"/>
              <a:t>Eucalyputs</a:t>
            </a:r>
            <a:endParaRPr lang="en-US" sz="2000" dirty="0"/>
          </a:p>
          <a:p>
            <a:pPr lvl="1"/>
            <a:r>
              <a:rPr lang="en-US" sz="2000" dirty="0" err="1"/>
              <a:t>OpenNebula</a:t>
            </a:r>
            <a:endParaRPr lang="en-US" sz="2000" dirty="0"/>
          </a:p>
          <a:p>
            <a:pPr lvl="1"/>
            <a:r>
              <a:rPr lang="en-US" sz="2000" dirty="0"/>
              <a:t>… etc</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normAutofit fontScale="92500" lnSpcReduction="20000"/>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D2994D1-BF7B-E64A-AC87-28D4B8B652F7}"/>
              </a:ext>
            </a:extLst>
          </p:cNvPr>
          <p:cNvSpPr>
            <a:spLocks noGrp="1"/>
          </p:cNvSpPr>
          <p:nvPr>
            <p:ph type="title"/>
          </p:nvPr>
        </p:nvSpPr>
        <p:spPr/>
        <p:txBody>
          <a:bodyPr/>
          <a:lstStyle/>
          <a:p>
            <a:r>
              <a:rPr lang="en-US" dirty="0">
                <a:latin typeface="Tahoma"/>
                <a:ea typeface="ＭＳ Ｐゴシック" charset="0"/>
                <a:cs typeface="Tahoma"/>
              </a:rPr>
              <a:t>Motivation for virtualization</a:t>
            </a:r>
            <a:endParaRPr lang="en-US" dirty="0"/>
          </a:p>
        </p:txBody>
      </p:sp>
      <p:sp>
        <p:nvSpPr>
          <p:cNvPr id="3" name="Plassholder for innhold 2">
            <a:extLst>
              <a:ext uri="{FF2B5EF4-FFF2-40B4-BE49-F238E27FC236}">
                <a16:creationId xmlns:a16="http://schemas.microsoft.com/office/drawing/2014/main" id="{3659F805-151C-BD4F-AF01-0BBEB1C55D07}"/>
              </a:ext>
            </a:extLst>
          </p:cNvPr>
          <p:cNvSpPr>
            <a:spLocks noGrp="1"/>
          </p:cNvSpPr>
          <p:nvPr>
            <p:ph idx="1"/>
          </p:nvPr>
        </p:nvSpPr>
        <p:spPr>
          <a:xfrm>
            <a:off x="457200" y="1600200"/>
            <a:ext cx="8229600" cy="4876800"/>
          </a:xfrm>
        </p:spPr>
        <p:txBody>
          <a:bodyPr>
            <a:normAutofit/>
          </a:bodyPr>
          <a:lstStyle/>
          <a:p>
            <a:pPr>
              <a:defRPr/>
            </a:pPr>
            <a:r>
              <a:rPr lang="en-US" dirty="0">
                <a:latin typeface="Tahoma"/>
                <a:cs typeface="Tahoma"/>
              </a:rPr>
              <a:t>Cloud resource virtualization is important for:</a:t>
            </a:r>
          </a:p>
          <a:p>
            <a:pPr lvl="1">
              <a:defRPr/>
            </a:pPr>
            <a:r>
              <a:rPr lang="en-US" dirty="0">
                <a:latin typeface="Tahoma"/>
                <a:cs typeface="Tahoma"/>
              </a:rPr>
              <a:t>Performance isolation</a:t>
            </a:r>
          </a:p>
          <a:p>
            <a:pPr lvl="2">
              <a:defRPr/>
            </a:pPr>
            <a:r>
              <a:rPr lang="en-US" dirty="0">
                <a:latin typeface="Tahoma"/>
                <a:cs typeface="Tahoma"/>
              </a:rPr>
              <a:t>as we can dynamically assign and account for resources across different applications</a:t>
            </a:r>
          </a:p>
          <a:p>
            <a:pPr lvl="1">
              <a:defRPr/>
            </a:pPr>
            <a:r>
              <a:rPr lang="en-US" dirty="0">
                <a:latin typeface="Tahoma"/>
                <a:cs typeface="Tahoma"/>
              </a:rPr>
              <a:t>System security:</a:t>
            </a:r>
          </a:p>
          <a:p>
            <a:pPr lvl="2">
              <a:defRPr/>
            </a:pPr>
            <a:r>
              <a:rPr lang="en-US" dirty="0">
                <a:latin typeface="Tahoma"/>
                <a:cs typeface="Tahoma"/>
              </a:rPr>
              <a:t>as it allows isolation of services running on the same hardware</a:t>
            </a:r>
          </a:p>
          <a:p>
            <a:pPr lvl="1">
              <a:defRPr/>
            </a:pPr>
            <a:r>
              <a:rPr lang="en-US" dirty="0">
                <a:latin typeface="Tahoma"/>
                <a:cs typeface="Tahoma"/>
              </a:rPr>
              <a:t>Performance and reliability:</a:t>
            </a:r>
          </a:p>
          <a:p>
            <a:pPr lvl="2">
              <a:defRPr/>
            </a:pPr>
            <a:r>
              <a:rPr lang="en-US" dirty="0">
                <a:latin typeface="Tahoma"/>
                <a:cs typeface="Tahoma"/>
              </a:rPr>
              <a:t> as it allows applications to migrate from one platform to another</a:t>
            </a:r>
          </a:p>
          <a:p>
            <a:pPr lvl="1">
              <a:defRPr/>
            </a:pPr>
            <a:r>
              <a:rPr lang="en-US" dirty="0">
                <a:latin typeface="Tahoma"/>
                <a:cs typeface="Tahoma"/>
              </a:rPr>
              <a:t>The development and management of services offered by a provider</a:t>
            </a:r>
          </a:p>
          <a:p>
            <a:endParaRPr lang="en-US" dirty="0"/>
          </a:p>
        </p:txBody>
      </p:sp>
    </p:spTree>
    <p:extLst>
      <p:ext uri="{BB962C8B-B14F-4D97-AF65-F5344CB8AC3E}">
        <p14:creationId xmlns:p14="http://schemas.microsoft.com/office/powerpoint/2010/main" val="105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a:t>In Our Humble Opinion</a:t>
            </a:r>
          </a:p>
        </p:txBody>
      </p:sp>
      <p:sp>
        <p:nvSpPr>
          <p:cNvPr id="3" name="Content Placeholder 2"/>
          <p:cNvSpPr>
            <a:spLocks noGrp="1"/>
          </p:cNvSpPr>
          <p:nvPr>
            <p:ph idx="1"/>
          </p:nvPr>
        </p:nvSpPr>
        <p:spPr>
          <a:xfrm>
            <a:off x="0" y="1143000"/>
            <a:ext cx="9296400" cy="5562600"/>
          </a:xfrm>
        </p:spPr>
        <p:txBody>
          <a:bodyPr>
            <a:noAutofit/>
          </a:bodyPr>
          <a:lstStyle/>
          <a:p>
            <a:r>
              <a:rPr lang="en-US" sz="2400" dirty="0"/>
              <a:t>Cloud computing is a paradigm of computing, a new way of thinking about IT industry, but not any specific technology as such</a:t>
            </a:r>
          </a:p>
          <a:p>
            <a:pPr lvl="1"/>
            <a:r>
              <a:rPr lang="en-US" sz="2000" dirty="0"/>
              <a:t>Central ideas</a:t>
            </a:r>
          </a:p>
          <a:p>
            <a:pPr lvl="2"/>
            <a:r>
              <a:rPr lang="en-US" sz="1800" b="1" i="1" dirty="0">
                <a:solidFill>
                  <a:schemeClr val="accent6">
                    <a:lumMod val="50000"/>
                  </a:schemeClr>
                </a:solidFill>
              </a:rPr>
              <a:t>Utility Computing</a:t>
            </a:r>
          </a:p>
          <a:p>
            <a:pPr lvl="2"/>
            <a:r>
              <a:rPr lang="en-US" sz="1800" b="1" i="1" dirty="0">
                <a:solidFill>
                  <a:schemeClr val="accent6">
                    <a:lumMod val="50000"/>
                  </a:schemeClr>
                </a:solidFill>
              </a:rPr>
              <a:t>SOA</a:t>
            </a:r>
            <a:r>
              <a:rPr lang="en-US" sz="1800" dirty="0"/>
              <a:t> - Service Oriented Architecture</a:t>
            </a:r>
          </a:p>
          <a:p>
            <a:pPr lvl="2"/>
            <a:r>
              <a:rPr lang="en-US" sz="1800" b="1" i="1" dirty="0">
                <a:solidFill>
                  <a:schemeClr val="accent6">
                    <a:lumMod val="50000"/>
                  </a:schemeClr>
                </a:solidFill>
              </a:rPr>
              <a:t>SLA</a:t>
            </a:r>
            <a:r>
              <a:rPr lang="en-US" sz="1800" dirty="0"/>
              <a:t> - Service Level Agreement</a:t>
            </a:r>
          </a:p>
          <a:p>
            <a:pPr lvl="1"/>
            <a:r>
              <a:rPr lang="en-US" sz="2000" dirty="0"/>
              <a:t>Properties and characteristics</a:t>
            </a:r>
          </a:p>
          <a:p>
            <a:pPr lvl="2"/>
            <a:r>
              <a:rPr lang="en-US" sz="1800" dirty="0"/>
              <a:t>High </a:t>
            </a:r>
            <a:r>
              <a:rPr lang="en-US" sz="1800" b="1" i="1" dirty="0">
                <a:solidFill>
                  <a:schemeClr val="accent6">
                    <a:lumMod val="50000"/>
                  </a:schemeClr>
                </a:solidFill>
              </a:rPr>
              <a:t>scalability </a:t>
            </a:r>
            <a:r>
              <a:rPr lang="en-US" sz="1800" dirty="0"/>
              <a:t>and </a:t>
            </a:r>
            <a:r>
              <a:rPr lang="en-US" sz="1800" b="1" i="1" dirty="0">
                <a:solidFill>
                  <a:schemeClr val="accent6">
                    <a:lumMod val="50000"/>
                  </a:schemeClr>
                </a:solidFill>
              </a:rPr>
              <a:t>elasticity</a:t>
            </a:r>
          </a:p>
          <a:p>
            <a:pPr lvl="2"/>
            <a:r>
              <a:rPr lang="en-US" sz="1800" dirty="0"/>
              <a:t>High </a:t>
            </a:r>
            <a:r>
              <a:rPr lang="en-US" sz="1800" b="1" i="1" dirty="0">
                <a:solidFill>
                  <a:schemeClr val="accent6">
                    <a:lumMod val="50000"/>
                  </a:schemeClr>
                </a:solidFill>
              </a:rPr>
              <a:t>availability </a:t>
            </a:r>
            <a:r>
              <a:rPr lang="en-US" sz="1800" dirty="0"/>
              <a:t>and </a:t>
            </a:r>
            <a:r>
              <a:rPr lang="en-US" sz="1800" b="1" i="1" dirty="0">
                <a:solidFill>
                  <a:schemeClr val="accent6">
                    <a:lumMod val="50000"/>
                  </a:schemeClr>
                </a:solidFill>
              </a:rPr>
              <a:t>reliability</a:t>
            </a:r>
          </a:p>
          <a:p>
            <a:pPr lvl="2"/>
            <a:r>
              <a:rPr lang="en-US" sz="1800" dirty="0"/>
              <a:t>High </a:t>
            </a:r>
            <a:r>
              <a:rPr lang="en-US" sz="1800" b="1" i="1" dirty="0">
                <a:solidFill>
                  <a:schemeClr val="accent6">
                    <a:lumMod val="50000"/>
                  </a:schemeClr>
                </a:solidFill>
              </a:rPr>
              <a:t>manageability </a:t>
            </a:r>
            <a:r>
              <a:rPr lang="en-US" sz="1800" dirty="0"/>
              <a:t>and </a:t>
            </a:r>
            <a:r>
              <a:rPr lang="en-US" sz="1800" b="1" i="1" dirty="0">
                <a:solidFill>
                  <a:schemeClr val="accent6">
                    <a:lumMod val="50000"/>
                  </a:schemeClr>
                </a:solidFill>
              </a:rPr>
              <a:t>interoperability</a:t>
            </a:r>
          </a:p>
          <a:p>
            <a:pPr lvl="2"/>
            <a:r>
              <a:rPr lang="en-US" sz="1800" dirty="0"/>
              <a:t>High </a:t>
            </a:r>
            <a:r>
              <a:rPr lang="en-US" sz="1800" b="1" i="1" dirty="0">
                <a:solidFill>
                  <a:schemeClr val="accent6">
                    <a:lumMod val="50000"/>
                  </a:schemeClr>
                </a:solidFill>
              </a:rPr>
              <a:t>accessibility </a:t>
            </a:r>
            <a:r>
              <a:rPr lang="en-US" sz="1800" dirty="0"/>
              <a:t>and </a:t>
            </a:r>
            <a:r>
              <a:rPr lang="en-US" sz="1800" b="1" i="1" dirty="0">
                <a:solidFill>
                  <a:schemeClr val="accent6">
                    <a:lumMod val="50000"/>
                  </a:schemeClr>
                </a:solidFill>
              </a:rPr>
              <a:t>portability</a:t>
            </a:r>
          </a:p>
          <a:p>
            <a:pPr lvl="2"/>
            <a:r>
              <a:rPr lang="en-US" sz="1800" dirty="0"/>
              <a:t>High </a:t>
            </a:r>
            <a:r>
              <a:rPr lang="en-US" sz="1800" b="1" i="1" dirty="0">
                <a:solidFill>
                  <a:schemeClr val="accent6">
                    <a:lumMod val="50000"/>
                  </a:schemeClr>
                </a:solidFill>
              </a:rPr>
              <a:t>performance </a:t>
            </a:r>
            <a:r>
              <a:rPr lang="en-US" sz="1800" dirty="0"/>
              <a:t>and </a:t>
            </a:r>
            <a:r>
              <a:rPr lang="en-US" sz="1800" b="1" i="1" dirty="0">
                <a:solidFill>
                  <a:schemeClr val="accent6">
                    <a:lumMod val="50000"/>
                  </a:schemeClr>
                </a:solidFill>
              </a:rPr>
              <a:t>optimization</a:t>
            </a:r>
          </a:p>
          <a:p>
            <a:pPr lvl="1"/>
            <a:r>
              <a:rPr lang="en-US" sz="2000" dirty="0"/>
              <a:t>Enabling techniques</a:t>
            </a:r>
          </a:p>
          <a:p>
            <a:pPr lvl="2"/>
            <a:r>
              <a:rPr lang="en-US" sz="1800" dirty="0"/>
              <a:t>Hardware virtualization</a:t>
            </a:r>
          </a:p>
          <a:p>
            <a:pPr lvl="2"/>
            <a:r>
              <a:rPr lang="en-US" sz="1800" dirty="0"/>
              <a:t>Parallelized and distributed computing</a:t>
            </a:r>
          </a:p>
          <a:p>
            <a:pPr lvl="2"/>
            <a:r>
              <a:rPr lang="en-US" sz="1800" dirty="0"/>
              <a:t>Web service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7DF7F1A-3093-754D-8D41-A2503AD63A9E}"/>
              </a:ext>
            </a:extLst>
          </p:cNvPr>
          <p:cNvSpPr>
            <a:spLocks noGrp="1"/>
          </p:cNvSpPr>
          <p:nvPr>
            <p:ph type="title"/>
          </p:nvPr>
        </p:nvSpPr>
        <p:spPr/>
        <p:txBody>
          <a:bodyPr/>
          <a:lstStyle/>
          <a:p>
            <a:r>
              <a:rPr lang="en-US" dirty="0">
                <a:latin typeface="Tahoma"/>
                <a:ea typeface="ＭＳ Ｐゴシック" charset="0"/>
                <a:cs typeface="Tahoma"/>
              </a:rPr>
              <a:t>Virtualization</a:t>
            </a:r>
            <a:endParaRPr lang="en-US" dirty="0"/>
          </a:p>
        </p:txBody>
      </p:sp>
      <p:sp>
        <p:nvSpPr>
          <p:cNvPr id="3" name="Plassholder for innhold 2">
            <a:extLst>
              <a:ext uri="{FF2B5EF4-FFF2-40B4-BE49-F238E27FC236}">
                <a16:creationId xmlns:a16="http://schemas.microsoft.com/office/drawing/2014/main" id="{7C4DE25E-D37D-704F-8A2F-1C6E7BE7835B}"/>
              </a:ext>
            </a:extLst>
          </p:cNvPr>
          <p:cNvSpPr>
            <a:spLocks noGrp="1"/>
          </p:cNvSpPr>
          <p:nvPr>
            <p:ph idx="1"/>
          </p:nvPr>
        </p:nvSpPr>
        <p:spPr>
          <a:xfrm>
            <a:off x="152400" y="1371600"/>
            <a:ext cx="8763000" cy="5181600"/>
          </a:xfrm>
        </p:spPr>
        <p:txBody>
          <a:bodyPr>
            <a:normAutofit/>
          </a:bodyPr>
          <a:lstStyle/>
          <a:p>
            <a:pPr>
              <a:defRPr/>
            </a:pPr>
            <a:r>
              <a:rPr lang="en-US" sz="2400" dirty="0">
                <a:latin typeface="Tahoma"/>
                <a:cs typeface="Tahoma"/>
              </a:rPr>
              <a:t>Virtualization simulates the interface to a physical object by</a:t>
            </a:r>
            <a:r>
              <a:rPr lang="en-US" dirty="0">
                <a:latin typeface="Tahoma"/>
                <a:cs typeface="Tahoma"/>
              </a:rPr>
              <a:t>:</a:t>
            </a:r>
          </a:p>
          <a:p>
            <a:pPr lvl="1">
              <a:defRPr/>
            </a:pPr>
            <a:r>
              <a:rPr lang="en-US" sz="2000" u="sng" dirty="0">
                <a:latin typeface="Tahoma"/>
                <a:cs typeface="Tahoma"/>
              </a:rPr>
              <a:t>Multiplexing:</a:t>
            </a:r>
            <a:r>
              <a:rPr lang="en-US" sz="2000" dirty="0">
                <a:latin typeface="Tahoma"/>
                <a:cs typeface="Tahoma"/>
              </a:rPr>
              <a:t>  creates multiple virtual objects from one instance of a physical object.  Many virtual objects to one physical. Example - a processor is multiplexed among a number of processes or threads.</a:t>
            </a:r>
          </a:p>
          <a:p>
            <a:pPr lvl="1">
              <a:defRPr/>
            </a:pPr>
            <a:r>
              <a:rPr lang="en-US" sz="2000" u="sng" dirty="0">
                <a:latin typeface="Tahoma"/>
                <a:cs typeface="Tahoma"/>
              </a:rPr>
              <a:t>Aggregation</a:t>
            </a:r>
            <a:r>
              <a:rPr lang="en-US" sz="2000" dirty="0">
                <a:latin typeface="Tahoma"/>
                <a:cs typeface="Tahoma"/>
              </a:rPr>
              <a:t>:  creates one virtual object from multiple physical objects. One virtual object to many physical objects. Example - a number of physical disks are aggregated into a RAID disk.</a:t>
            </a:r>
          </a:p>
          <a:p>
            <a:pPr lvl="1">
              <a:defRPr/>
            </a:pPr>
            <a:r>
              <a:rPr lang="en-US" sz="2000" u="sng" dirty="0">
                <a:latin typeface="Tahoma"/>
                <a:cs typeface="Tahoma"/>
              </a:rPr>
              <a:t>Emulation</a:t>
            </a:r>
            <a:r>
              <a:rPr lang="en-US" sz="2000" dirty="0">
                <a:latin typeface="Tahoma"/>
                <a:cs typeface="Tahoma"/>
              </a:rPr>
              <a:t>:  constructs a virtual object of a certain type from a different type of a physical object. Example - a physical disk emulates a Random Access Memory (RAM).</a:t>
            </a:r>
          </a:p>
          <a:p>
            <a:pPr lvl="1">
              <a:defRPr/>
            </a:pPr>
            <a:r>
              <a:rPr lang="en-US" sz="2000" u="sng" dirty="0">
                <a:latin typeface="Tahoma"/>
                <a:cs typeface="Tahoma"/>
              </a:rPr>
              <a:t>Multiplexing and emulation</a:t>
            </a:r>
            <a:r>
              <a:rPr lang="en-US" sz="2000" dirty="0">
                <a:latin typeface="Tahoma"/>
                <a:cs typeface="Tahoma"/>
              </a:rPr>
              <a:t>. Examples - virtual memory with paging multiplexes real memory and disk; a virtual address emulates a real address.</a:t>
            </a:r>
          </a:p>
          <a:p>
            <a:endParaRPr lang="en-US" dirty="0"/>
          </a:p>
        </p:txBody>
      </p:sp>
    </p:spTree>
    <p:extLst>
      <p:ext uri="{BB962C8B-B14F-4D97-AF65-F5344CB8AC3E}">
        <p14:creationId xmlns:p14="http://schemas.microsoft.com/office/powerpoint/2010/main" val="2460861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EE46AD5-7EB3-7142-B8F7-5BB2D3F26F41}"/>
              </a:ext>
            </a:extLst>
          </p:cNvPr>
          <p:cNvSpPr>
            <a:spLocks noGrp="1"/>
          </p:cNvSpPr>
          <p:nvPr>
            <p:ph type="title"/>
          </p:nvPr>
        </p:nvSpPr>
        <p:spPr/>
        <p:txBody>
          <a:bodyPr/>
          <a:lstStyle/>
          <a:p>
            <a:r>
              <a:rPr lang="en-US" dirty="0">
                <a:latin typeface="Tahoma"/>
                <a:ea typeface="ＭＳ Ｐゴシック" charset="0"/>
                <a:cs typeface="Tahoma"/>
              </a:rPr>
              <a:t>Layering and Virtua</a:t>
            </a:r>
            <a:r>
              <a:rPr lang="en-US" dirty="0">
                <a:latin typeface="Arial" charset="0"/>
                <a:ea typeface="ＭＳ Ｐゴシック" charset="0"/>
                <a:cs typeface="Tahoma" charset="0"/>
              </a:rPr>
              <a:t>lization</a:t>
            </a:r>
            <a:endParaRPr lang="en-US" dirty="0"/>
          </a:p>
        </p:txBody>
      </p:sp>
      <p:sp>
        <p:nvSpPr>
          <p:cNvPr id="3" name="Plassholder for innhold 2">
            <a:extLst>
              <a:ext uri="{FF2B5EF4-FFF2-40B4-BE49-F238E27FC236}">
                <a16:creationId xmlns:a16="http://schemas.microsoft.com/office/drawing/2014/main" id="{BF3188FE-7B54-C64B-8387-7B31C1A51210}"/>
              </a:ext>
            </a:extLst>
          </p:cNvPr>
          <p:cNvSpPr>
            <a:spLocks noGrp="1"/>
          </p:cNvSpPr>
          <p:nvPr>
            <p:ph idx="1"/>
          </p:nvPr>
        </p:nvSpPr>
        <p:spPr/>
        <p:txBody>
          <a:bodyPr/>
          <a:lstStyle/>
          <a:p>
            <a:pPr>
              <a:defRPr/>
            </a:pPr>
            <a:r>
              <a:rPr lang="en-US" sz="2000" dirty="0">
                <a:latin typeface="Tahoma"/>
                <a:cs typeface="Tahoma"/>
              </a:rPr>
              <a:t>Layering – a common approach to manage system complexity:</a:t>
            </a:r>
          </a:p>
          <a:p>
            <a:pPr lvl="1">
              <a:defRPr/>
            </a:pPr>
            <a:r>
              <a:rPr lang="en-US" sz="1800" dirty="0">
                <a:latin typeface="Tahoma"/>
                <a:cs typeface="Tahoma"/>
              </a:rPr>
              <a:t>Simplifies the description of the subsystems;  each subsystem is abstracted through its </a:t>
            </a:r>
            <a:r>
              <a:rPr lang="en-US" sz="1800" i="1" u="sng" dirty="0">
                <a:latin typeface="Tahoma"/>
                <a:cs typeface="Tahoma"/>
              </a:rPr>
              <a:t>interfaces</a:t>
            </a:r>
            <a:r>
              <a:rPr lang="en-US" sz="1800" dirty="0">
                <a:latin typeface="Tahoma"/>
                <a:cs typeface="Tahoma"/>
              </a:rPr>
              <a:t> with the other subsystems</a:t>
            </a:r>
          </a:p>
          <a:p>
            <a:pPr lvl="1">
              <a:defRPr/>
            </a:pPr>
            <a:r>
              <a:rPr lang="en-US" sz="1800" dirty="0">
                <a:latin typeface="Tahoma"/>
                <a:cs typeface="Tahoma"/>
              </a:rPr>
              <a:t>Minimizes the interactions among the subsystems of a complex system</a:t>
            </a:r>
          </a:p>
          <a:p>
            <a:pPr lvl="1">
              <a:defRPr/>
            </a:pPr>
            <a:r>
              <a:rPr lang="en-US" sz="1800" dirty="0">
                <a:latin typeface="Tahoma"/>
                <a:cs typeface="Tahoma"/>
              </a:rPr>
              <a:t>With layering we are able to design, implement, and modify the individual subsystems independently</a:t>
            </a:r>
          </a:p>
          <a:p>
            <a:pPr>
              <a:defRPr/>
            </a:pPr>
            <a:r>
              <a:rPr lang="en-US" sz="2200" dirty="0">
                <a:latin typeface="Tahoma"/>
                <a:cs typeface="Tahoma"/>
              </a:rPr>
              <a:t>Layering in a computer system:</a:t>
            </a:r>
          </a:p>
          <a:p>
            <a:pPr lvl="1">
              <a:defRPr/>
            </a:pPr>
            <a:r>
              <a:rPr lang="en-US" dirty="0">
                <a:latin typeface="Tahoma"/>
                <a:cs typeface="Tahoma"/>
              </a:rPr>
              <a:t>Hardware</a:t>
            </a:r>
          </a:p>
          <a:p>
            <a:pPr lvl="1">
              <a:defRPr/>
            </a:pPr>
            <a:r>
              <a:rPr lang="en-US" dirty="0">
                <a:latin typeface="Tahoma"/>
                <a:cs typeface="Tahoma"/>
              </a:rPr>
              <a:t>Software</a:t>
            </a:r>
          </a:p>
          <a:p>
            <a:pPr lvl="2">
              <a:defRPr/>
            </a:pPr>
            <a:r>
              <a:rPr lang="en-US" dirty="0">
                <a:latin typeface="Tahoma"/>
                <a:cs typeface="Tahoma"/>
              </a:rPr>
              <a:t>Operating system</a:t>
            </a:r>
          </a:p>
          <a:p>
            <a:pPr lvl="2">
              <a:defRPr/>
            </a:pPr>
            <a:r>
              <a:rPr lang="en-US" dirty="0">
                <a:latin typeface="Tahoma"/>
                <a:cs typeface="Tahoma"/>
              </a:rPr>
              <a:t>Libraries</a:t>
            </a:r>
          </a:p>
          <a:p>
            <a:pPr lvl="2">
              <a:defRPr/>
            </a:pPr>
            <a:r>
              <a:rPr lang="en-US" dirty="0">
                <a:latin typeface="Tahoma"/>
                <a:cs typeface="Tahoma"/>
              </a:rPr>
              <a:t>Applications</a:t>
            </a:r>
          </a:p>
          <a:p>
            <a:endParaRPr lang="en-US" dirty="0"/>
          </a:p>
        </p:txBody>
      </p:sp>
    </p:spTree>
    <p:extLst>
      <p:ext uri="{BB962C8B-B14F-4D97-AF65-F5344CB8AC3E}">
        <p14:creationId xmlns:p14="http://schemas.microsoft.com/office/powerpoint/2010/main" val="4781848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5CC26F9-80F0-7842-8254-A815C65712AB}"/>
              </a:ext>
            </a:extLst>
          </p:cNvPr>
          <p:cNvSpPr>
            <a:spLocks noGrp="1"/>
          </p:cNvSpPr>
          <p:nvPr>
            <p:ph type="title"/>
          </p:nvPr>
        </p:nvSpPr>
        <p:spPr>
          <a:xfrm>
            <a:off x="457200" y="228600"/>
            <a:ext cx="8229600" cy="1143000"/>
          </a:xfrm>
        </p:spPr>
        <p:txBody>
          <a:bodyPr/>
          <a:lstStyle/>
          <a:p>
            <a:r>
              <a:rPr lang="en-US" dirty="0">
                <a:latin typeface="Tahoma"/>
                <a:ea typeface="ＭＳ Ｐゴシック" charset="0"/>
                <a:cs typeface="Tahoma"/>
              </a:rPr>
              <a:t>Layering and Interfaces</a:t>
            </a:r>
            <a:endParaRPr lang="en-US" dirty="0"/>
          </a:p>
        </p:txBody>
      </p:sp>
      <p:sp>
        <p:nvSpPr>
          <p:cNvPr id="3" name="Plassholder for innhold 2">
            <a:extLst>
              <a:ext uri="{FF2B5EF4-FFF2-40B4-BE49-F238E27FC236}">
                <a16:creationId xmlns:a16="http://schemas.microsoft.com/office/drawing/2014/main" id="{9E9D3A70-D966-BE43-BC66-F3D65C02709E}"/>
              </a:ext>
            </a:extLst>
          </p:cNvPr>
          <p:cNvSpPr>
            <a:spLocks noGrp="1"/>
          </p:cNvSpPr>
          <p:nvPr>
            <p:ph sz="half" idx="1"/>
          </p:nvPr>
        </p:nvSpPr>
        <p:spPr>
          <a:xfrm>
            <a:off x="457200" y="5761039"/>
            <a:ext cx="8534400" cy="1096961"/>
          </a:xfrm>
        </p:spPr>
        <p:txBody>
          <a:bodyPr>
            <a:normAutofit/>
          </a:bodyPr>
          <a:lstStyle/>
          <a:p>
            <a:pPr marL="0" indent="0">
              <a:buNone/>
            </a:pPr>
            <a:r>
              <a:rPr lang="en-US" sz="1800" dirty="0">
                <a:latin typeface="Tahoma"/>
                <a:cs typeface="Tahoma"/>
              </a:rPr>
              <a:t>Application Programming Interface (API), Application Binary Interface (ABI), and Instruction Set Architecture (ISA). An application uses library functions (A1), makes system calls (A2), and executes machine instructions (A3)</a:t>
            </a:r>
          </a:p>
          <a:p>
            <a:endParaRPr lang="en-US" dirty="0"/>
          </a:p>
        </p:txBody>
      </p:sp>
      <p:graphicFrame>
        <p:nvGraphicFramePr>
          <p:cNvPr id="5" name="Object 6">
            <a:extLst>
              <a:ext uri="{FF2B5EF4-FFF2-40B4-BE49-F238E27FC236}">
                <a16:creationId xmlns:a16="http://schemas.microsoft.com/office/drawing/2014/main" id="{0B890729-CE1B-4946-8F8F-EE3E9B265CFB}"/>
              </a:ext>
            </a:extLst>
          </p:cNvPr>
          <p:cNvGraphicFramePr>
            <a:graphicFrameLocks noChangeAspect="1"/>
          </p:cNvGraphicFramePr>
          <p:nvPr>
            <p:extLst>
              <p:ext uri="{D42A27DB-BD31-4B8C-83A1-F6EECF244321}">
                <p14:modId xmlns:p14="http://schemas.microsoft.com/office/powerpoint/2010/main" val="300316922"/>
              </p:ext>
            </p:extLst>
          </p:nvPr>
        </p:nvGraphicFramePr>
        <p:xfrm>
          <a:off x="841974" y="1295400"/>
          <a:ext cx="7332662" cy="4325938"/>
        </p:xfrm>
        <a:graphic>
          <a:graphicData uri="http://schemas.openxmlformats.org/presentationml/2006/ole">
            <mc:AlternateContent xmlns:mc="http://schemas.openxmlformats.org/markup-compatibility/2006">
              <mc:Choice xmlns:v="urn:schemas-microsoft-com:vml" Requires="v">
                <p:oleObj name="Visio" r:id="rId2" imgW="7340600" imgH="4330700" progId="Visio.Drawing.11">
                  <p:embed/>
                </p:oleObj>
              </mc:Choice>
              <mc:Fallback>
                <p:oleObj name="Visio" r:id="rId2" imgW="7340600" imgH="4330700" progId="Visio.Drawing.11">
                  <p:embed/>
                  <p:pic>
                    <p:nvPicPr>
                      <p:cNvPr id="15363"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974" y="1295400"/>
                        <a:ext cx="7332662" cy="432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143796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F972D41-D1E2-DD4C-B468-1540E7DE673A}"/>
              </a:ext>
            </a:extLst>
          </p:cNvPr>
          <p:cNvSpPr>
            <a:spLocks noGrp="1"/>
          </p:cNvSpPr>
          <p:nvPr>
            <p:ph type="title"/>
          </p:nvPr>
        </p:nvSpPr>
        <p:spPr/>
        <p:txBody>
          <a:bodyPr/>
          <a:lstStyle/>
          <a:p>
            <a:r>
              <a:rPr lang="en-US" dirty="0">
                <a:latin typeface="Tahoma"/>
                <a:ea typeface="ＭＳ Ｐゴシック" charset="0"/>
                <a:cs typeface="Tahoma"/>
              </a:rPr>
              <a:t>Interfaces</a:t>
            </a:r>
            <a:endParaRPr lang="en-US" dirty="0"/>
          </a:p>
        </p:txBody>
      </p:sp>
      <p:sp>
        <p:nvSpPr>
          <p:cNvPr id="3" name="Plassholder for innhold 2">
            <a:extLst>
              <a:ext uri="{FF2B5EF4-FFF2-40B4-BE49-F238E27FC236}">
                <a16:creationId xmlns:a16="http://schemas.microsoft.com/office/drawing/2014/main" id="{D3B719A1-9F6B-8E4F-A123-C91A5500A5B0}"/>
              </a:ext>
            </a:extLst>
          </p:cNvPr>
          <p:cNvSpPr>
            <a:spLocks noGrp="1"/>
          </p:cNvSpPr>
          <p:nvPr>
            <p:ph idx="1"/>
          </p:nvPr>
        </p:nvSpPr>
        <p:spPr>
          <a:xfrm>
            <a:off x="228600" y="1600200"/>
            <a:ext cx="8458200" cy="4525963"/>
          </a:xfrm>
        </p:spPr>
        <p:txBody>
          <a:bodyPr>
            <a:normAutofit fontScale="85000" lnSpcReduction="20000"/>
          </a:bodyPr>
          <a:lstStyle/>
          <a:p>
            <a:pPr>
              <a:defRPr/>
            </a:pPr>
            <a:r>
              <a:rPr lang="en-US" b="1" dirty="0">
                <a:latin typeface="Tahoma"/>
                <a:cs typeface="Tahoma"/>
              </a:rPr>
              <a:t>Instruction Set Architecture</a:t>
            </a:r>
            <a:r>
              <a:rPr lang="en-US" dirty="0">
                <a:latin typeface="Tahoma"/>
                <a:cs typeface="Tahoma"/>
              </a:rPr>
              <a:t> (ISA) – at the boundary between hardware and software.</a:t>
            </a:r>
          </a:p>
          <a:p>
            <a:pPr>
              <a:defRPr/>
            </a:pPr>
            <a:endParaRPr lang="en-US" dirty="0">
              <a:latin typeface="Tahoma"/>
              <a:cs typeface="Tahoma"/>
            </a:endParaRPr>
          </a:p>
          <a:p>
            <a:pPr>
              <a:defRPr/>
            </a:pPr>
            <a:r>
              <a:rPr lang="en-US" b="1" dirty="0">
                <a:latin typeface="Tahoma"/>
                <a:cs typeface="Tahoma"/>
              </a:rPr>
              <a:t>Application Binary Interface </a:t>
            </a:r>
            <a:r>
              <a:rPr lang="en-US" dirty="0">
                <a:latin typeface="Tahoma"/>
                <a:cs typeface="Tahoma"/>
              </a:rPr>
              <a:t>(ABI) – allows the ensemble consisting of the application and the library modules to access the hardware; the ABI does not include </a:t>
            </a:r>
            <a:r>
              <a:rPr lang="en-US" i="1" dirty="0">
                <a:latin typeface="Tahoma"/>
                <a:cs typeface="Tahoma"/>
              </a:rPr>
              <a:t>privileged</a:t>
            </a:r>
            <a:r>
              <a:rPr lang="en-US" dirty="0">
                <a:latin typeface="Tahoma"/>
                <a:cs typeface="Tahoma"/>
              </a:rPr>
              <a:t> system instructions, instead it invokes system calls.</a:t>
            </a:r>
            <a:endParaRPr lang="en-US" b="1" u="sng" dirty="0">
              <a:latin typeface="Tahoma"/>
              <a:cs typeface="Tahoma"/>
            </a:endParaRPr>
          </a:p>
          <a:p>
            <a:pPr>
              <a:buFont typeface="Wingdings" charset="0"/>
              <a:buNone/>
              <a:defRPr/>
            </a:pPr>
            <a:endParaRPr lang="en-US" b="1" u="sng" dirty="0">
              <a:latin typeface="Tahoma"/>
              <a:cs typeface="Tahoma"/>
            </a:endParaRPr>
          </a:p>
          <a:p>
            <a:pPr>
              <a:defRPr/>
            </a:pPr>
            <a:r>
              <a:rPr lang="en-US" b="1" dirty="0">
                <a:latin typeface="Tahoma"/>
                <a:cs typeface="Tahoma"/>
              </a:rPr>
              <a:t>Application Program Interface </a:t>
            </a:r>
            <a:r>
              <a:rPr lang="en-US" dirty="0">
                <a:latin typeface="Tahoma"/>
                <a:cs typeface="Tahoma"/>
              </a:rPr>
              <a:t>(API) - defines the set of instructions the hardware was designed to execute and gives the application access to the ISA; it includes high-level language (HLL) library calls which often invoke system calls</a:t>
            </a:r>
          </a:p>
          <a:p>
            <a:endParaRPr lang="en-US" dirty="0"/>
          </a:p>
        </p:txBody>
      </p:sp>
    </p:spTree>
    <p:extLst>
      <p:ext uri="{BB962C8B-B14F-4D97-AF65-F5344CB8AC3E}">
        <p14:creationId xmlns:p14="http://schemas.microsoft.com/office/powerpoint/2010/main" val="2293576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F5E82EF-64A8-8341-9F80-B6E00F8E2A83}"/>
              </a:ext>
            </a:extLst>
          </p:cNvPr>
          <p:cNvSpPr>
            <a:spLocks noGrp="1"/>
          </p:cNvSpPr>
          <p:nvPr>
            <p:ph type="title"/>
          </p:nvPr>
        </p:nvSpPr>
        <p:spPr/>
        <p:txBody>
          <a:bodyPr/>
          <a:lstStyle/>
          <a:p>
            <a:r>
              <a:rPr lang="en-US" dirty="0">
                <a:latin typeface="Tahoma"/>
                <a:ea typeface="ＭＳ Ｐゴシック" charset="0"/>
                <a:cs typeface="Tahoma"/>
              </a:rPr>
              <a:t>Code portability</a:t>
            </a:r>
            <a:endParaRPr lang="en-US" dirty="0"/>
          </a:p>
        </p:txBody>
      </p:sp>
      <p:sp>
        <p:nvSpPr>
          <p:cNvPr id="3" name="Plassholder for innhold 2">
            <a:extLst>
              <a:ext uri="{FF2B5EF4-FFF2-40B4-BE49-F238E27FC236}">
                <a16:creationId xmlns:a16="http://schemas.microsoft.com/office/drawing/2014/main" id="{5BC66926-A097-A144-B221-59BCC290A2EF}"/>
              </a:ext>
            </a:extLst>
          </p:cNvPr>
          <p:cNvSpPr>
            <a:spLocks noGrp="1"/>
          </p:cNvSpPr>
          <p:nvPr>
            <p:ph idx="1"/>
          </p:nvPr>
        </p:nvSpPr>
        <p:spPr/>
        <p:txBody>
          <a:bodyPr>
            <a:normAutofit fontScale="85000" lnSpcReduction="10000"/>
          </a:bodyPr>
          <a:lstStyle/>
          <a:p>
            <a:pPr>
              <a:defRPr/>
            </a:pPr>
            <a:r>
              <a:rPr lang="en-US" dirty="0">
                <a:latin typeface="Tahoma"/>
                <a:cs typeface="Tahoma"/>
              </a:rPr>
              <a:t>Binaries created by a compiler for a specific ISA and a specific operating systems are not portable</a:t>
            </a:r>
          </a:p>
          <a:p>
            <a:pPr>
              <a:buFont typeface="Wingdings" charset="0"/>
              <a:buNone/>
              <a:defRPr/>
            </a:pPr>
            <a:endParaRPr lang="en-US" dirty="0">
              <a:latin typeface="Tahoma"/>
              <a:cs typeface="Tahoma"/>
            </a:endParaRPr>
          </a:p>
          <a:p>
            <a:pPr>
              <a:defRPr/>
            </a:pPr>
            <a:r>
              <a:rPr lang="en-US" dirty="0">
                <a:latin typeface="Tahoma"/>
                <a:cs typeface="Tahoma"/>
              </a:rPr>
              <a:t>It is possible, though, to compile a HLL program for a virtual machine (VM) environment where portable code is produced and distributed and then converted by binary translators to the ISA of the host system</a:t>
            </a:r>
          </a:p>
          <a:p>
            <a:pPr marL="0" indent="0">
              <a:buNone/>
              <a:defRPr/>
            </a:pPr>
            <a:endParaRPr lang="en-US" dirty="0">
              <a:latin typeface="Tahoma"/>
              <a:cs typeface="Tahoma"/>
            </a:endParaRPr>
          </a:p>
          <a:p>
            <a:pPr>
              <a:defRPr/>
            </a:pPr>
            <a:r>
              <a:rPr lang="en-US" dirty="0">
                <a:latin typeface="Tahoma"/>
                <a:cs typeface="Tahoma"/>
              </a:rPr>
              <a:t>A </a:t>
            </a:r>
            <a:r>
              <a:rPr lang="en-US" b="1" dirty="0">
                <a:latin typeface="Tahoma"/>
                <a:cs typeface="Tahoma"/>
              </a:rPr>
              <a:t>dynamic binary translation </a:t>
            </a:r>
            <a:r>
              <a:rPr lang="en-US" dirty="0">
                <a:latin typeface="Tahoma"/>
                <a:cs typeface="Tahoma"/>
              </a:rPr>
              <a:t>converts blocks of guest instructions from the portable code to the host instruction and leads to a significant performance improvement, as such blocks are cached and reused</a:t>
            </a:r>
          </a:p>
          <a:p>
            <a:endParaRPr lang="en-US" dirty="0"/>
          </a:p>
        </p:txBody>
      </p:sp>
    </p:spTree>
    <p:extLst>
      <p:ext uri="{BB962C8B-B14F-4D97-AF65-F5344CB8AC3E}">
        <p14:creationId xmlns:p14="http://schemas.microsoft.com/office/powerpoint/2010/main" val="42593179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152400"/>
            <a:ext cx="8229600" cy="1143000"/>
          </a:xfrm>
        </p:spPr>
        <p:txBody>
          <a:bodyPr/>
          <a:lstStyle/>
          <a:p>
            <a:r>
              <a:rPr lang="en-US" dirty="0">
                <a:latin typeface="Arial" charset="0"/>
                <a:ea typeface="ＭＳ Ｐゴシック" charset="0"/>
              </a:rPr>
              <a:t>HLL Language Translations</a:t>
            </a:r>
          </a:p>
        </p:txBody>
      </p:sp>
      <p:sp>
        <p:nvSpPr>
          <p:cNvPr id="17410" name="Slide Number Placeholder 3"/>
          <p:cNvSpPr>
            <a:spLocks noGrp="1"/>
          </p:cNvSpPr>
          <p:nvPr>
            <p:ph type="sldNum" sz="quarter" idx="12"/>
          </p:nvPr>
        </p:nvSpPr>
        <p:spPr bwMode="auto">
          <a:xfrm>
            <a:off x="7010400" y="6248400"/>
            <a:ext cx="21336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53F269AA-9407-5046-83B4-0B1FD3544220}" type="slidenum">
              <a:rPr lang="en-US" sz="1400">
                <a:latin typeface="Tahoma"/>
                <a:cs typeface="Tahoma"/>
              </a:rPr>
              <a:pPr algn="r" eaLnBrk="1" hangingPunct="1"/>
              <a:t>95</a:t>
            </a:fld>
            <a:endParaRPr lang="en-US" sz="1400" dirty="0">
              <a:latin typeface="Tahoma"/>
              <a:cs typeface="Tahoma"/>
            </a:endParaRPr>
          </a:p>
        </p:txBody>
      </p:sp>
      <p:graphicFrame>
        <p:nvGraphicFramePr>
          <p:cNvPr id="17411" name="Object 5"/>
          <p:cNvGraphicFramePr>
            <a:graphicFrameLocks noChangeAspect="1"/>
          </p:cNvGraphicFramePr>
          <p:nvPr>
            <p:extLst>
              <p:ext uri="{D42A27DB-BD31-4B8C-83A1-F6EECF244321}">
                <p14:modId xmlns:p14="http://schemas.microsoft.com/office/powerpoint/2010/main" val="3017665522"/>
              </p:ext>
            </p:extLst>
          </p:nvPr>
        </p:nvGraphicFramePr>
        <p:xfrm>
          <a:off x="1722438" y="549275"/>
          <a:ext cx="5183187" cy="5927725"/>
        </p:xfrm>
        <a:graphic>
          <a:graphicData uri="http://schemas.openxmlformats.org/presentationml/2006/ole">
            <mc:AlternateContent xmlns:mc="http://schemas.openxmlformats.org/markup-compatibility/2006">
              <mc:Choice xmlns:v="urn:schemas-microsoft-com:vml" Requires="v">
                <p:oleObj name="Visio" r:id="rId2" imgW="6629400" imgH="7581900" progId="Visio.Drawing.11">
                  <p:embed/>
                </p:oleObj>
              </mc:Choice>
              <mc:Fallback>
                <p:oleObj name="Visio" r:id="rId2" imgW="6629400" imgH="7581900" progId="Visio.Drawing.11">
                  <p:embed/>
                  <p:pic>
                    <p:nvPicPr>
                      <p:cNvPr id="17411"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438" y="549275"/>
                        <a:ext cx="5183187" cy="5927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08928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A8CFE4C-DE0E-5646-9E9E-28C61EDE435A}"/>
              </a:ext>
            </a:extLst>
          </p:cNvPr>
          <p:cNvSpPr>
            <a:spLocks noGrp="1"/>
          </p:cNvSpPr>
          <p:nvPr>
            <p:ph type="title"/>
          </p:nvPr>
        </p:nvSpPr>
        <p:spPr/>
        <p:txBody>
          <a:bodyPr>
            <a:normAutofit fontScale="90000"/>
          </a:bodyPr>
          <a:lstStyle/>
          <a:p>
            <a:r>
              <a:rPr lang="en-US" sz="4900" dirty="0">
                <a:latin typeface="Tahoma"/>
                <a:ea typeface="ＭＳ Ｐゴシック" charset="0"/>
                <a:cs typeface="Tahoma"/>
              </a:rPr>
              <a:t>History of Virtualization </a:t>
            </a:r>
            <a:br>
              <a:rPr lang="en-US" sz="8000" dirty="0">
                <a:latin typeface="Tahoma"/>
                <a:ea typeface="ＭＳ Ｐゴシック" charset="0"/>
                <a:cs typeface="Tahoma"/>
              </a:rPr>
            </a:br>
            <a:r>
              <a:rPr lang="en-US" sz="1800" dirty="0">
                <a:latin typeface="Tahoma"/>
                <a:ea typeface="ＭＳ Ｐゴシック" charset="0"/>
                <a:cs typeface="Tahoma"/>
              </a:rPr>
              <a:t>(from “Modern Operating Systems” 4</a:t>
            </a:r>
            <a:r>
              <a:rPr lang="en-US" sz="1800" baseline="30000" dirty="0">
                <a:latin typeface="Tahoma"/>
                <a:ea typeface="ＭＳ Ｐゴシック" charset="0"/>
                <a:cs typeface="Tahoma"/>
              </a:rPr>
              <a:t>th</a:t>
            </a:r>
            <a:r>
              <a:rPr lang="en-US" sz="1800" dirty="0">
                <a:latin typeface="Tahoma"/>
                <a:ea typeface="ＭＳ Ｐゴシック" charset="0"/>
                <a:cs typeface="Tahoma"/>
              </a:rPr>
              <a:t> Edition, p474 by Tanenbaum and Bos) </a:t>
            </a:r>
            <a:endParaRPr lang="en-US" sz="1800" dirty="0"/>
          </a:p>
        </p:txBody>
      </p:sp>
      <p:sp>
        <p:nvSpPr>
          <p:cNvPr id="3" name="Plassholder for innhold 2">
            <a:extLst>
              <a:ext uri="{FF2B5EF4-FFF2-40B4-BE49-F238E27FC236}">
                <a16:creationId xmlns:a16="http://schemas.microsoft.com/office/drawing/2014/main" id="{FA05680F-16A6-F64E-8EF2-8760A5930C85}"/>
              </a:ext>
            </a:extLst>
          </p:cNvPr>
          <p:cNvSpPr>
            <a:spLocks noGrp="1"/>
          </p:cNvSpPr>
          <p:nvPr>
            <p:ph idx="1"/>
          </p:nvPr>
        </p:nvSpPr>
        <p:spPr>
          <a:xfrm>
            <a:off x="457200" y="1600201"/>
            <a:ext cx="8229600" cy="4038600"/>
          </a:xfrm>
        </p:spPr>
        <p:txBody>
          <a:bodyPr>
            <a:noAutofit/>
          </a:bodyPr>
          <a:lstStyle/>
          <a:p>
            <a:pPr algn="just">
              <a:buFont typeface="Wingdings" charset="2"/>
              <a:buChar char="§"/>
              <a:defRPr/>
            </a:pPr>
            <a:r>
              <a:rPr lang="en-US" sz="1800" b="1" dirty="0"/>
              <a:t>1960’s, IBM: CP/CMS </a:t>
            </a:r>
            <a:r>
              <a:rPr lang="en-US" sz="1800" dirty="0"/>
              <a:t>control program: a virtual machine operating system for the IBM System/360 Model 67</a:t>
            </a:r>
          </a:p>
          <a:p>
            <a:pPr algn="just">
              <a:buFont typeface="Wingdings" charset="2"/>
              <a:buChar char="§"/>
              <a:defRPr/>
            </a:pPr>
            <a:r>
              <a:rPr lang="en-US" sz="1800" b="1" dirty="0"/>
              <a:t>2000, IBM: z-series </a:t>
            </a:r>
            <a:r>
              <a:rPr lang="en-US" sz="1800" dirty="0"/>
              <a:t>with 64-bit virtual address spaces and backward compatible with the System/360</a:t>
            </a:r>
          </a:p>
          <a:p>
            <a:pPr algn="just">
              <a:buFont typeface="Wingdings" charset="2"/>
              <a:buChar char="§"/>
              <a:defRPr/>
            </a:pPr>
            <a:r>
              <a:rPr lang="en-US" sz="1800" b="1" dirty="0"/>
              <a:t>1974: </a:t>
            </a:r>
            <a:r>
              <a:rPr lang="en-US" sz="1800" b="1" dirty="0" err="1"/>
              <a:t>Popek</a:t>
            </a:r>
            <a:r>
              <a:rPr lang="en-US" sz="1800" b="1" dirty="0"/>
              <a:t> and </a:t>
            </a:r>
            <a:r>
              <a:rPr lang="en-US" sz="1800" b="1" dirty="0" err="1"/>
              <a:t>Golberg</a:t>
            </a:r>
            <a:r>
              <a:rPr lang="en-US" sz="1800" b="1" dirty="0"/>
              <a:t> </a:t>
            </a:r>
            <a:r>
              <a:rPr lang="en-US" sz="1800" dirty="0"/>
              <a:t>from UCLA published </a:t>
            </a:r>
            <a:r>
              <a:rPr lang="en-US" sz="1800" i="1" dirty="0"/>
              <a:t>“Formal Requirements for Virtualizable Third Generation Architectures” </a:t>
            </a:r>
            <a:r>
              <a:rPr lang="en-US" sz="1800" dirty="0"/>
              <a:t>where they listed the conditions a computer architecture should satisfy to support virtualization efficiently. The popular x86 architecture that originated in the 1970s did not support these requirements for decades. </a:t>
            </a:r>
          </a:p>
          <a:p>
            <a:pPr algn="just">
              <a:buFont typeface="Wingdings" charset="2"/>
              <a:buChar char="§"/>
              <a:defRPr/>
            </a:pPr>
            <a:r>
              <a:rPr lang="en-US" sz="1800" b="1" dirty="0"/>
              <a:t>1990’s, Stanford researchers, VMware: </a:t>
            </a:r>
            <a:r>
              <a:rPr lang="en-US" sz="1800" dirty="0"/>
              <a:t>Researchers developed a new hypervisor and founded VMware, the biggest virtualization company of today’s. First virtualization solution was is 1999 for x86. </a:t>
            </a:r>
          </a:p>
          <a:p>
            <a:pPr algn="just">
              <a:buFont typeface="Wingdings" charset="2"/>
              <a:buChar char="§"/>
              <a:defRPr/>
            </a:pPr>
            <a:r>
              <a:rPr lang="en-US" sz="1800" dirty="0"/>
              <a:t>Today many virtualization solutions: Xen from Cambridge, KVM, Hyper-V, …</a:t>
            </a:r>
          </a:p>
          <a:p>
            <a:pPr algn="just">
              <a:buFont typeface="Wingdings" charset="2"/>
              <a:buChar char="§"/>
              <a:defRPr/>
            </a:pPr>
            <a:r>
              <a:rPr lang="en-US" sz="1800" dirty="0"/>
              <a:t>IBM was the first to produce and sell virtualization for the mainframe. But, VMware popularized virtualization for the masses. </a:t>
            </a:r>
          </a:p>
        </p:txBody>
      </p:sp>
    </p:spTree>
    <p:extLst>
      <p:ext uri="{BB962C8B-B14F-4D97-AF65-F5344CB8AC3E}">
        <p14:creationId xmlns:p14="http://schemas.microsoft.com/office/powerpoint/2010/main" val="18427309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9FA45D2-71C4-3544-8305-5B9E87A40ED3}"/>
              </a:ext>
            </a:extLst>
          </p:cNvPr>
          <p:cNvSpPr>
            <a:spLocks noGrp="1"/>
          </p:cNvSpPr>
          <p:nvPr>
            <p:ph type="title"/>
          </p:nvPr>
        </p:nvSpPr>
        <p:spPr/>
        <p:txBody>
          <a:bodyPr>
            <a:normAutofit fontScale="90000"/>
          </a:bodyPr>
          <a:lstStyle/>
          <a:p>
            <a:r>
              <a:rPr lang="en-US" dirty="0">
                <a:latin typeface="Tahoma"/>
                <a:ea typeface="ＭＳ Ｐゴシック" charset="0"/>
                <a:cs typeface="Tahoma"/>
              </a:rPr>
              <a:t>Virtual Machine Monitor  (VMM / Hypervisor)</a:t>
            </a:r>
            <a:endParaRPr lang="en-US" dirty="0"/>
          </a:p>
        </p:txBody>
      </p:sp>
      <p:sp>
        <p:nvSpPr>
          <p:cNvPr id="3" name="Plassholder for innhold 2">
            <a:extLst>
              <a:ext uri="{FF2B5EF4-FFF2-40B4-BE49-F238E27FC236}">
                <a16:creationId xmlns:a16="http://schemas.microsoft.com/office/drawing/2014/main" id="{49D0CA1E-F47E-8247-BEA9-D53563AB5F42}"/>
              </a:ext>
            </a:extLst>
          </p:cNvPr>
          <p:cNvSpPr>
            <a:spLocks noGrp="1"/>
          </p:cNvSpPr>
          <p:nvPr>
            <p:ph idx="1"/>
          </p:nvPr>
        </p:nvSpPr>
        <p:spPr>
          <a:xfrm>
            <a:off x="381000" y="1600200"/>
            <a:ext cx="8229600" cy="4876800"/>
          </a:xfrm>
        </p:spPr>
        <p:txBody>
          <a:bodyPr>
            <a:normAutofit fontScale="85000" lnSpcReduction="10000"/>
          </a:bodyPr>
          <a:lstStyle/>
          <a:p>
            <a:pPr algn="just">
              <a:buFont typeface="Wingdings" charset="2"/>
              <a:buChar char="§"/>
              <a:defRPr/>
            </a:pPr>
            <a:r>
              <a:rPr lang="en-US" sz="2000" dirty="0"/>
              <a:t>A </a:t>
            </a:r>
            <a:r>
              <a:rPr lang="en-US" sz="2000" b="1" dirty="0"/>
              <a:t>virtual machine monitor (VMM/hypervisor) </a:t>
            </a:r>
            <a:r>
              <a:rPr lang="en-US" sz="2000" dirty="0"/>
              <a:t>partitions the resources of computer system into one or more </a:t>
            </a:r>
            <a:r>
              <a:rPr lang="en-US" sz="2000" b="1" dirty="0"/>
              <a:t>virtual machines (VMs)</a:t>
            </a:r>
            <a:r>
              <a:rPr lang="en-US" sz="2000" dirty="0"/>
              <a:t>. Allows several operating systems to run concurrently on a single hardware platform</a:t>
            </a:r>
          </a:p>
          <a:p>
            <a:pPr algn="just">
              <a:buFont typeface="Wingdings" charset="2"/>
              <a:buChar char="§"/>
              <a:defRPr/>
            </a:pPr>
            <a:r>
              <a:rPr lang="en-US" sz="2000" dirty="0"/>
              <a:t>A VM is an execution environment that runs an OS</a:t>
            </a:r>
          </a:p>
          <a:p>
            <a:pPr algn="just">
              <a:buFont typeface="Wingdings" charset="2"/>
              <a:buChar char="§"/>
              <a:defRPr/>
            </a:pPr>
            <a:r>
              <a:rPr lang="en-US" sz="2000" dirty="0">
                <a:latin typeface="Tahoma"/>
                <a:cs typeface="Tahoma"/>
              </a:rPr>
              <a:t>VM – an isolated environment that appears to be a whole computer, but actually only has access to a portion of the computer resources</a:t>
            </a:r>
            <a:endParaRPr lang="en-US" sz="2000" dirty="0"/>
          </a:p>
          <a:p>
            <a:pPr>
              <a:defRPr/>
            </a:pPr>
            <a:r>
              <a:rPr lang="en-US" sz="2000" dirty="0"/>
              <a:t>A  VMM allows:</a:t>
            </a:r>
          </a:p>
          <a:p>
            <a:pPr lvl="1">
              <a:buFont typeface="Wingdings" charset="2"/>
              <a:buChar char="§"/>
              <a:defRPr/>
            </a:pPr>
            <a:r>
              <a:rPr lang="en-US" dirty="0"/>
              <a:t>Multiple services to share </a:t>
            </a:r>
          </a:p>
          <a:p>
            <a:pPr marL="457200" lvl="1" indent="0">
              <a:buNone/>
              <a:defRPr/>
            </a:pPr>
            <a:r>
              <a:rPr lang="en-US" dirty="0"/>
              <a:t>    the same platform</a:t>
            </a:r>
          </a:p>
          <a:p>
            <a:pPr lvl="1">
              <a:buFont typeface="Wingdings" charset="2"/>
              <a:buChar char="§"/>
              <a:defRPr/>
            </a:pPr>
            <a:r>
              <a:rPr lang="en-US" dirty="0"/>
              <a:t>Live migration - the movement </a:t>
            </a:r>
          </a:p>
          <a:p>
            <a:pPr marL="457200" lvl="1" indent="0">
              <a:buNone/>
              <a:defRPr/>
            </a:pPr>
            <a:r>
              <a:rPr lang="en-US" dirty="0"/>
              <a:t>    of a server from one platform to another</a:t>
            </a:r>
          </a:p>
          <a:p>
            <a:pPr lvl="1">
              <a:buFont typeface="Wingdings" charset="2"/>
              <a:buChar char="§"/>
              <a:defRPr/>
            </a:pPr>
            <a:r>
              <a:rPr lang="en-US" dirty="0"/>
              <a:t>System modification while maintaining </a:t>
            </a:r>
          </a:p>
          <a:p>
            <a:pPr marL="457200" lvl="1" indent="0">
              <a:buNone/>
              <a:defRPr/>
            </a:pPr>
            <a:r>
              <a:rPr lang="en-US" dirty="0"/>
              <a:t>backward compatibility with the original system</a:t>
            </a:r>
          </a:p>
          <a:p>
            <a:pPr lvl="1">
              <a:buFont typeface="Wingdings" charset="2"/>
              <a:buChar char="§"/>
              <a:defRPr/>
            </a:pPr>
            <a:r>
              <a:rPr lang="en-US" dirty="0"/>
              <a:t>Enforces isolation among the systems, thus</a:t>
            </a:r>
            <a:br>
              <a:rPr lang="en-US" dirty="0"/>
            </a:br>
            <a:r>
              <a:rPr lang="en-US" dirty="0"/>
              <a:t>security</a:t>
            </a:r>
          </a:p>
          <a:p>
            <a:pPr>
              <a:buFont typeface="Wingdings" charset="2"/>
              <a:buChar char="§"/>
              <a:defRPr/>
            </a:pPr>
            <a:r>
              <a:rPr lang="en-US" sz="2000" dirty="0"/>
              <a:t>A </a:t>
            </a:r>
            <a:r>
              <a:rPr lang="en-US" sz="2000" b="1" dirty="0"/>
              <a:t>guest operating system </a:t>
            </a:r>
            <a:r>
              <a:rPr lang="en-US" sz="2000" dirty="0"/>
              <a:t>is an OS that runs in a VM under the control of the VMM. </a:t>
            </a:r>
          </a:p>
          <a:p>
            <a:endParaRPr lang="en-US" dirty="0"/>
          </a:p>
        </p:txBody>
      </p:sp>
      <p:pic>
        <p:nvPicPr>
          <p:cNvPr id="4" name="Picture 4" descr="type1hypervisor.png">
            <a:extLst>
              <a:ext uri="{FF2B5EF4-FFF2-40B4-BE49-F238E27FC236}">
                <a16:creationId xmlns:a16="http://schemas.microsoft.com/office/drawing/2014/main" id="{21C50C61-84E5-D049-8ED2-1DE3816EA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300" y="2956152"/>
            <a:ext cx="2806700" cy="2844800"/>
          </a:xfrm>
          <a:prstGeom prst="rect">
            <a:avLst/>
          </a:prstGeom>
        </p:spPr>
      </p:pic>
    </p:spTree>
    <p:extLst>
      <p:ext uri="{BB962C8B-B14F-4D97-AF65-F5344CB8AC3E}">
        <p14:creationId xmlns:p14="http://schemas.microsoft.com/office/powerpoint/2010/main" val="25863654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D79A9FE-21D6-8844-BC00-6D4CC329265F}"/>
              </a:ext>
            </a:extLst>
          </p:cNvPr>
          <p:cNvSpPr>
            <a:spLocks noGrp="1"/>
          </p:cNvSpPr>
          <p:nvPr>
            <p:ph type="title"/>
          </p:nvPr>
        </p:nvSpPr>
        <p:spPr>
          <a:xfrm>
            <a:off x="152400" y="274638"/>
            <a:ext cx="8534400" cy="868362"/>
          </a:xfrm>
        </p:spPr>
        <p:txBody>
          <a:bodyPr>
            <a:normAutofit fontScale="90000"/>
          </a:bodyPr>
          <a:lstStyle/>
          <a:p>
            <a:pPr algn="ctr"/>
            <a:r>
              <a:rPr lang="en-US" dirty="0">
                <a:latin typeface="Tahoma"/>
                <a:ea typeface="ＭＳ Ｐゴシック" charset="0"/>
                <a:cs typeface="Tahoma"/>
              </a:rPr>
              <a:t>VMM Virtualizes the CPU </a:t>
            </a:r>
            <a:br>
              <a:rPr lang="en-US" dirty="0">
                <a:latin typeface="Tahoma"/>
                <a:ea typeface="ＭＳ Ｐゴシック" charset="0"/>
                <a:cs typeface="Tahoma"/>
              </a:rPr>
            </a:br>
            <a:r>
              <a:rPr lang="en-US" dirty="0">
                <a:latin typeface="Tahoma"/>
                <a:ea typeface="ＭＳ Ｐゴシック" charset="0"/>
                <a:cs typeface="Tahoma"/>
              </a:rPr>
              <a:t>and the Memory</a:t>
            </a:r>
            <a:endParaRPr lang="en-US" dirty="0"/>
          </a:p>
        </p:txBody>
      </p:sp>
      <p:sp>
        <p:nvSpPr>
          <p:cNvPr id="3" name="Plassholder for innhold 2">
            <a:extLst>
              <a:ext uri="{FF2B5EF4-FFF2-40B4-BE49-F238E27FC236}">
                <a16:creationId xmlns:a16="http://schemas.microsoft.com/office/drawing/2014/main" id="{5D5DE1EA-C530-B640-8F36-54CCC76CE9C7}"/>
              </a:ext>
            </a:extLst>
          </p:cNvPr>
          <p:cNvSpPr>
            <a:spLocks noGrp="1"/>
          </p:cNvSpPr>
          <p:nvPr>
            <p:ph idx="1"/>
          </p:nvPr>
        </p:nvSpPr>
        <p:spPr>
          <a:xfrm>
            <a:off x="457200" y="1600200"/>
            <a:ext cx="8229600" cy="4876800"/>
          </a:xfrm>
        </p:spPr>
        <p:txBody>
          <a:bodyPr>
            <a:normAutofit/>
          </a:bodyPr>
          <a:lstStyle/>
          <a:p>
            <a:pPr>
              <a:defRPr/>
            </a:pPr>
            <a:r>
              <a:rPr lang="en-US" sz="2400" dirty="0">
                <a:latin typeface="Tahoma"/>
                <a:cs typeface="Tahoma"/>
              </a:rPr>
              <a:t>A  VMM (also hypervisor) (</a:t>
            </a:r>
            <a:r>
              <a:rPr lang="en-US" sz="2400" dirty="0" err="1">
                <a:latin typeface="Tahoma"/>
                <a:cs typeface="Tahoma"/>
              </a:rPr>
              <a:t>howto</a:t>
            </a:r>
            <a:r>
              <a:rPr lang="en-US" sz="2400" dirty="0">
                <a:latin typeface="Tahoma"/>
                <a:cs typeface="Tahoma"/>
              </a:rPr>
              <a:t>): </a:t>
            </a:r>
          </a:p>
          <a:p>
            <a:pPr lvl="1" algn="just">
              <a:defRPr/>
            </a:pPr>
            <a:r>
              <a:rPr lang="en-US" sz="2000" dirty="0">
                <a:latin typeface="Tahoma"/>
                <a:cs typeface="Tahoma"/>
              </a:rPr>
              <a:t>Traps the </a:t>
            </a:r>
            <a:r>
              <a:rPr lang="en-US" sz="2000" u="sng" dirty="0">
                <a:latin typeface="Tahoma"/>
                <a:cs typeface="Tahoma"/>
              </a:rPr>
              <a:t>privileged instructions</a:t>
            </a:r>
            <a:r>
              <a:rPr lang="en-US" sz="2000" dirty="0">
                <a:latin typeface="Tahoma"/>
                <a:cs typeface="Tahoma"/>
              </a:rPr>
              <a:t> executed by a guest OS and enforces the correctness and safety of the operation</a:t>
            </a:r>
          </a:p>
          <a:p>
            <a:pPr lvl="1" algn="just">
              <a:defRPr/>
            </a:pPr>
            <a:r>
              <a:rPr lang="en-US" sz="2000" dirty="0">
                <a:latin typeface="Tahoma"/>
                <a:cs typeface="Tahoma"/>
              </a:rPr>
              <a:t>Traps </a:t>
            </a:r>
            <a:r>
              <a:rPr lang="en-US" sz="2000" u="sng" dirty="0">
                <a:latin typeface="Tahoma"/>
                <a:cs typeface="Tahoma"/>
              </a:rPr>
              <a:t>interrupts</a:t>
            </a:r>
            <a:r>
              <a:rPr lang="en-US" sz="2000" dirty="0">
                <a:latin typeface="Tahoma"/>
                <a:cs typeface="Tahoma"/>
              </a:rPr>
              <a:t> and dispatches them to the individual guest operating systems</a:t>
            </a:r>
          </a:p>
          <a:p>
            <a:pPr lvl="1" algn="just">
              <a:defRPr/>
            </a:pPr>
            <a:r>
              <a:rPr lang="en-US" sz="2000" dirty="0">
                <a:latin typeface="Tahoma"/>
                <a:cs typeface="Tahoma"/>
              </a:rPr>
              <a:t>Controls the virtual memory management</a:t>
            </a:r>
          </a:p>
          <a:p>
            <a:pPr lvl="1" algn="just">
              <a:defRPr/>
            </a:pPr>
            <a:r>
              <a:rPr lang="en-US" sz="2000" dirty="0">
                <a:latin typeface="Tahoma"/>
                <a:cs typeface="Tahoma"/>
              </a:rPr>
              <a:t>Maintains a </a:t>
            </a:r>
            <a:r>
              <a:rPr lang="en-US" sz="2000" u="sng" dirty="0">
                <a:latin typeface="Tahoma"/>
                <a:cs typeface="Tahoma"/>
              </a:rPr>
              <a:t>shadow page table </a:t>
            </a:r>
            <a:r>
              <a:rPr lang="en-US" sz="2000" dirty="0">
                <a:latin typeface="Tahoma"/>
                <a:cs typeface="Tahoma"/>
              </a:rPr>
              <a:t>for each guest OS and replicates any modification made by the guest OS in its own shadow page table. This shadow page table points to the actual page frame and it is used by the Memory Management Unit (MMU) for dynamic address translation.</a:t>
            </a:r>
          </a:p>
          <a:p>
            <a:pPr lvl="1" algn="just">
              <a:defRPr/>
            </a:pPr>
            <a:r>
              <a:rPr lang="en-US" sz="2000" dirty="0">
                <a:latin typeface="Tahoma"/>
                <a:cs typeface="Tahoma"/>
              </a:rPr>
              <a:t>Monitors the system performance and takes corrective actions to avoid performance degradation.  For example, the VMM may swap out a VM to avoid thrashing.</a:t>
            </a:r>
          </a:p>
          <a:p>
            <a:pPr marL="0" indent="0">
              <a:buNone/>
            </a:pPr>
            <a:endParaRPr lang="en-US" dirty="0"/>
          </a:p>
        </p:txBody>
      </p:sp>
    </p:spTree>
    <p:extLst>
      <p:ext uri="{BB962C8B-B14F-4D97-AF65-F5344CB8AC3E}">
        <p14:creationId xmlns:p14="http://schemas.microsoft.com/office/powerpoint/2010/main" val="12701481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4B92202-EB02-014D-A966-104491CC65C6}"/>
              </a:ext>
            </a:extLst>
          </p:cNvPr>
          <p:cNvSpPr>
            <a:spLocks noGrp="1"/>
          </p:cNvSpPr>
          <p:nvPr>
            <p:ph type="title"/>
          </p:nvPr>
        </p:nvSpPr>
        <p:spPr/>
        <p:txBody>
          <a:bodyPr/>
          <a:lstStyle/>
          <a:p>
            <a:r>
              <a:rPr lang="en-US" dirty="0">
                <a:latin typeface="Arial" charset="0"/>
                <a:ea typeface="ＭＳ Ｐゴシック" charset="0"/>
                <a:cs typeface="Tahoma" charset="0"/>
              </a:rPr>
              <a:t> </a:t>
            </a:r>
            <a:r>
              <a:rPr lang="en-US" dirty="0">
                <a:latin typeface="Tahoma"/>
                <a:ea typeface="ＭＳ Ｐゴシック" charset="0"/>
                <a:cs typeface="Tahoma"/>
              </a:rPr>
              <a:t>Type 1 and 2 Hypervisors</a:t>
            </a:r>
            <a:endParaRPr lang="en-US" dirty="0"/>
          </a:p>
        </p:txBody>
      </p:sp>
      <p:sp>
        <p:nvSpPr>
          <p:cNvPr id="3" name="Plassholder for innhold 2">
            <a:extLst>
              <a:ext uri="{FF2B5EF4-FFF2-40B4-BE49-F238E27FC236}">
                <a16:creationId xmlns:a16="http://schemas.microsoft.com/office/drawing/2014/main" id="{C3C76A62-8BD1-F348-A96A-ADEDF68CD649}"/>
              </a:ext>
            </a:extLst>
          </p:cNvPr>
          <p:cNvSpPr>
            <a:spLocks noGrp="1"/>
          </p:cNvSpPr>
          <p:nvPr>
            <p:ph idx="1"/>
          </p:nvPr>
        </p:nvSpPr>
        <p:spPr>
          <a:xfrm>
            <a:off x="457200" y="4800600"/>
            <a:ext cx="8229600" cy="1828800"/>
          </a:xfrm>
        </p:spPr>
        <p:txBody>
          <a:bodyPr>
            <a:normAutofit lnSpcReduction="10000"/>
          </a:bodyPr>
          <a:lstStyle/>
          <a:p>
            <a:pPr>
              <a:defRPr/>
            </a:pPr>
            <a:r>
              <a:rPr lang="en-US" sz="2000" dirty="0">
                <a:latin typeface="Tahoma"/>
                <a:cs typeface="Tahoma"/>
              </a:rPr>
              <a:t>Taxonomy of VMMs: </a:t>
            </a:r>
            <a:endParaRPr lang="en-US" sz="2000" b="1" dirty="0">
              <a:latin typeface="Tahoma"/>
              <a:cs typeface="Tahoma"/>
            </a:endParaRPr>
          </a:p>
          <a:p>
            <a:pPr marL="800100" lvl="1" indent="-342900">
              <a:buFont typeface="+mj-lt"/>
              <a:buAutoNum type="arabicPeriod"/>
              <a:defRPr/>
            </a:pPr>
            <a:r>
              <a:rPr lang="en-US" sz="1800" dirty="0">
                <a:latin typeface="Tahoma"/>
                <a:cs typeface="Tahoma"/>
              </a:rPr>
              <a:t>Type 1 Hypervisor (bare metal, native): supports multiple virtual machines and runs directly on the hardware (e.g., VMware ESX , Xen, Denali) </a:t>
            </a:r>
          </a:p>
          <a:p>
            <a:pPr marL="800100" lvl="1" indent="-342900">
              <a:buFont typeface="+mj-lt"/>
              <a:buAutoNum type="arabicPeriod"/>
              <a:defRPr/>
            </a:pPr>
            <a:r>
              <a:rPr lang="en-US" sz="1800" dirty="0">
                <a:latin typeface="Tahoma"/>
                <a:cs typeface="Tahoma"/>
              </a:rPr>
              <a:t>Type 2 Hypervisor (hosted) VM - runs under a host operating system (e.g., user-mode Linux) </a:t>
            </a:r>
          </a:p>
          <a:p>
            <a:endParaRPr lang="en-US" dirty="0"/>
          </a:p>
        </p:txBody>
      </p:sp>
      <p:sp>
        <p:nvSpPr>
          <p:cNvPr id="4" name="TextBox 3">
            <a:extLst>
              <a:ext uri="{FF2B5EF4-FFF2-40B4-BE49-F238E27FC236}">
                <a16:creationId xmlns:a16="http://schemas.microsoft.com/office/drawing/2014/main" id="{151F6A14-0FC1-4148-941B-E533F9DFAC36}"/>
              </a:ext>
            </a:extLst>
          </p:cNvPr>
          <p:cNvSpPr txBox="1"/>
          <p:nvPr/>
        </p:nvSpPr>
        <p:spPr>
          <a:xfrm>
            <a:off x="1168225" y="1385053"/>
            <a:ext cx="2262158" cy="400110"/>
          </a:xfrm>
          <a:prstGeom prst="rect">
            <a:avLst/>
          </a:prstGeom>
          <a:noFill/>
        </p:spPr>
        <p:txBody>
          <a:bodyPr wrap="none" rtlCol="0">
            <a:spAutoFit/>
          </a:bodyPr>
          <a:lstStyle/>
          <a:p>
            <a:r>
              <a:rPr lang="en-US" sz="2000" dirty="0">
                <a:latin typeface="Tahoma"/>
                <a:cs typeface="Tahoma"/>
              </a:rPr>
              <a:t>Type 1 Hyperviso</a:t>
            </a:r>
            <a:r>
              <a:rPr lang="en-US" sz="2000" dirty="0"/>
              <a:t>r</a:t>
            </a:r>
          </a:p>
        </p:txBody>
      </p:sp>
      <p:sp>
        <p:nvSpPr>
          <p:cNvPr id="5" name="TextBox 7">
            <a:extLst>
              <a:ext uri="{FF2B5EF4-FFF2-40B4-BE49-F238E27FC236}">
                <a16:creationId xmlns:a16="http://schemas.microsoft.com/office/drawing/2014/main" id="{6EB8891E-A67D-0D4F-9EF9-DF31B19EB118}"/>
              </a:ext>
            </a:extLst>
          </p:cNvPr>
          <p:cNvSpPr txBox="1"/>
          <p:nvPr/>
        </p:nvSpPr>
        <p:spPr>
          <a:xfrm>
            <a:off x="5364807" y="1385053"/>
            <a:ext cx="2262158" cy="400110"/>
          </a:xfrm>
          <a:prstGeom prst="rect">
            <a:avLst/>
          </a:prstGeom>
          <a:noFill/>
        </p:spPr>
        <p:txBody>
          <a:bodyPr wrap="none" rtlCol="0">
            <a:spAutoFit/>
          </a:bodyPr>
          <a:lstStyle/>
          <a:p>
            <a:r>
              <a:rPr lang="en-US" sz="2000" dirty="0">
                <a:latin typeface="Tahoma"/>
                <a:cs typeface="Tahoma"/>
              </a:rPr>
              <a:t>Type 2 Hypervisor</a:t>
            </a:r>
          </a:p>
        </p:txBody>
      </p:sp>
      <p:pic>
        <p:nvPicPr>
          <p:cNvPr id="6" name="Picture 4" descr="type1hypervisor.png">
            <a:extLst>
              <a:ext uri="{FF2B5EF4-FFF2-40B4-BE49-F238E27FC236}">
                <a16:creationId xmlns:a16="http://schemas.microsoft.com/office/drawing/2014/main" id="{CF0754B0-9326-714E-B106-C7C8B185A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778" y="1758580"/>
            <a:ext cx="2806700" cy="2844800"/>
          </a:xfrm>
          <a:prstGeom prst="rect">
            <a:avLst/>
          </a:prstGeom>
        </p:spPr>
      </p:pic>
      <p:pic>
        <p:nvPicPr>
          <p:cNvPr id="7" name="Picture 5" descr="Screen Shot 2014-11-18 at 12.19.03.png">
            <a:extLst>
              <a:ext uri="{FF2B5EF4-FFF2-40B4-BE49-F238E27FC236}">
                <a16:creationId xmlns:a16="http://schemas.microsoft.com/office/drawing/2014/main" id="{10C05F1A-807A-AE49-A215-489A74E00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572" y="1790700"/>
            <a:ext cx="3467100" cy="2857500"/>
          </a:xfrm>
          <a:prstGeom prst="rect">
            <a:avLst/>
          </a:prstGeom>
        </p:spPr>
      </p:pic>
    </p:spTree>
    <p:extLst>
      <p:ext uri="{BB962C8B-B14F-4D97-AF65-F5344CB8AC3E}">
        <p14:creationId xmlns:p14="http://schemas.microsoft.com/office/powerpoint/2010/main" val="3323677665"/>
      </p:ext>
    </p:extLst>
  </p:cSld>
  <p:clrMapOvr>
    <a:masterClrMapping/>
  </p:clrMapOvr>
</p:sld>
</file>

<file path=ppt/theme/theme1.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34660</TotalTime>
  <Words>7531</Words>
  <Application>Microsoft Office PowerPoint</Application>
  <PresentationFormat>On-screen Show (4:3)</PresentationFormat>
  <Paragraphs>957</Paragraphs>
  <Slides>129</Slides>
  <Notes>8</Notes>
  <HiddenSlides>33</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129</vt:i4>
      </vt:variant>
    </vt:vector>
  </HeadingPairs>
  <TitlesOfParts>
    <vt:vector size="140" baseType="lpstr">
      <vt:lpstr>ＭＳ Ｐゴシック</vt:lpstr>
      <vt:lpstr>新細明體</vt:lpstr>
      <vt:lpstr>Arial</vt:lpstr>
      <vt:lpstr>Calibri</vt:lpstr>
      <vt:lpstr>Cambria</vt:lpstr>
      <vt:lpstr>標楷體</vt:lpstr>
      <vt:lpstr>Helvetica</vt:lpstr>
      <vt:lpstr>Tahoma</vt:lpstr>
      <vt:lpstr>Wingdings</vt:lpstr>
      <vt:lpstr>Course Themes</vt:lpstr>
      <vt:lpstr>Visio</vt:lpstr>
      <vt:lpstr> Introduction to Cloud Computing</vt:lpstr>
      <vt:lpstr>What is Cloud Computing ?</vt:lpstr>
      <vt:lpstr>Cloud Definitions</vt:lpstr>
      <vt:lpstr>Cloud Definitions</vt:lpstr>
      <vt:lpstr>Cloud Definitions</vt:lpstr>
      <vt:lpstr>Eye-Opening Facts About Cloud Computing </vt:lpstr>
      <vt:lpstr>Agenda</vt:lpstr>
      <vt:lpstr>What is Cloud computing ?</vt:lpstr>
      <vt:lpstr>In Our Humble Opinion</vt:lpstr>
      <vt:lpstr>Properties and Characteristics</vt:lpstr>
      <vt:lpstr>Central Ideas</vt:lpstr>
      <vt:lpstr>Central Ideas</vt:lpstr>
      <vt:lpstr>Utility Computing</vt:lpstr>
      <vt:lpstr>What Is Web Service?</vt:lpstr>
      <vt:lpstr>Service Oriented Architecture</vt:lpstr>
      <vt:lpstr>Service Level Agreement</vt:lpstr>
      <vt:lpstr>Scalability &amp; Elasticity</vt:lpstr>
      <vt:lpstr>Scalability &amp; Elasticity</vt:lpstr>
      <vt:lpstr>Dynamic Provisioning</vt:lpstr>
      <vt:lpstr>Static Provisioning</vt:lpstr>
      <vt:lpstr>Static Provisioning</vt:lpstr>
      <vt:lpstr>Elasticity - 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lpstr>What is cloud computing ?</vt:lpstr>
      <vt:lpstr>Benefits From Cloud</vt:lpstr>
      <vt:lpstr>PowerPoint Presentation</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PowerPoint Presentation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Service Model Overview</vt:lpstr>
      <vt:lpstr>Service Models</vt:lpstr>
      <vt:lpstr>Infrastructure as a Service</vt:lpstr>
      <vt:lpstr>Infrastructure as a Service</vt:lpstr>
      <vt:lpstr>Infrastructure as a Service</vt:lpstr>
      <vt:lpstr>Motivation for virtualization</vt:lpstr>
      <vt:lpstr>Virtualization</vt:lpstr>
      <vt:lpstr>Layering and Virtualization</vt:lpstr>
      <vt:lpstr>Layering and Interfaces</vt:lpstr>
      <vt:lpstr>Interfaces</vt:lpstr>
      <vt:lpstr>Code portability</vt:lpstr>
      <vt:lpstr>HLL Language Translations</vt:lpstr>
      <vt:lpstr>History of Virtualization  (from “Modern Operating Systems” 4th Edition, p474 by Tanenbaum and Bos) </vt:lpstr>
      <vt:lpstr>Virtual Machine Monitor  (VMM / Hypervisor)</vt:lpstr>
      <vt:lpstr>VMM Virtualizes the CPU  and the Memory</vt:lpstr>
      <vt:lpstr> Type 1 and 2 Hypervisors</vt:lpstr>
      <vt:lpstr>Examples of Hypervisors</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Service models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TUSHAR KESARWANI</cp:lastModifiedBy>
  <cp:revision>1767</cp:revision>
  <dcterms:created xsi:type="dcterms:W3CDTF">2006-08-16T00:00:00Z</dcterms:created>
  <dcterms:modified xsi:type="dcterms:W3CDTF">2024-02-23T15:05:14Z</dcterms:modified>
</cp:coreProperties>
</file>